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71" r:id="rId2"/>
    <p:sldId id="824" r:id="rId3"/>
    <p:sldId id="867" r:id="rId4"/>
    <p:sldId id="1152" r:id="rId5"/>
    <p:sldId id="834" r:id="rId6"/>
    <p:sldId id="1079" r:id="rId7"/>
    <p:sldId id="1080" r:id="rId8"/>
    <p:sldId id="1150" r:id="rId9"/>
    <p:sldId id="892" r:id="rId10"/>
    <p:sldId id="893" r:id="rId11"/>
    <p:sldId id="894" r:id="rId12"/>
    <p:sldId id="987" r:id="rId13"/>
    <p:sldId id="984" r:id="rId14"/>
    <p:sldId id="864" r:id="rId15"/>
    <p:sldId id="932" r:id="rId16"/>
    <p:sldId id="1083" r:id="rId17"/>
    <p:sldId id="1012" r:id="rId18"/>
    <p:sldId id="1040" r:id="rId19"/>
    <p:sldId id="1041" r:id="rId20"/>
    <p:sldId id="1043" r:id="rId21"/>
    <p:sldId id="1015" r:id="rId22"/>
    <p:sldId id="1002" r:id="rId23"/>
    <p:sldId id="1063" r:id="rId24"/>
    <p:sldId id="1153" r:id="rId25"/>
    <p:sldId id="1044" r:id="rId26"/>
    <p:sldId id="1053" r:id="rId27"/>
    <p:sldId id="1055" r:id="rId28"/>
    <p:sldId id="1047" r:id="rId29"/>
    <p:sldId id="1048" r:id="rId30"/>
    <p:sldId id="1078" r:id="rId31"/>
    <p:sldId id="1056" r:id="rId32"/>
    <p:sldId id="1057" r:id="rId33"/>
    <p:sldId id="1060" r:id="rId34"/>
    <p:sldId id="1061" r:id="rId35"/>
    <p:sldId id="1049" r:id="rId36"/>
    <p:sldId id="1051" r:id="rId37"/>
    <p:sldId id="1154" r:id="rId38"/>
    <p:sldId id="1052" r:id="rId39"/>
    <p:sldId id="1082" r:id="rId40"/>
    <p:sldId id="1074" r:id="rId41"/>
    <p:sldId id="1030" r:id="rId42"/>
    <p:sldId id="1034" r:id="rId43"/>
    <p:sldId id="1064" r:id="rId44"/>
    <p:sldId id="1038" r:id="rId45"/>
    <p:sldId id="1065" r:id="rId46"/>
    <p:sldId id="1070" r:id="rId47"/>
    <p:sldId id="1035" r:id="rId48"/>
    <p:sldId id="1068" r:id="rId49"/>
    <p:sldId id="1033" r:id="rId50"/>
    <p:sldId id="1069" r:id="rId51"/>
    <p:sldId id="1077" r:id="rId52"/>
    <p:sldId id="1025" r:id="rId53"/>
    <p:sldId id="1084" r:id="rId54"/>
    <p:sldId id="1076" r:id="rId55"/>
    <p:sldId id="1088" r:id="rId56"/>
    <p:sldId id="1089" r:id="rId57"/>
    <p:sldId id="1091" r:id="rId58"/>
    <p:sldId id="1075" r:id="rId59"/>
    <p:sldId id="1149" r:id="rId60"/>
    <p:sldId id="843" r:id="rId6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DEA5474-E479-4DFF-9C39-EE39EF3980AF}">
          <p14:sldIdLst>
            <p14:sldId id="371"/>
            <p14:sldId id="824"/>
            <p14:sldId id="867"/>
            <p14:sldId id="1152"/>
            <p14:sldId id="834"/>
            <p14:sldId id="1079"/>
            <p14:sldId id="1080"/>
            <p14:sldId id="1150"/>
            <p14:sldId id="892"/>
            <p14:sldId id="893"/>
            <p14:sldId id="894"/>
            <p14:sldId id="987"/>
            <p14:sldId id="984"/>
            <p14:sldId id="864"/>
            <p14:sldId id="932"/>
            <p14:sldId id="1083"/>
            <p14:sldId id="1012"/>
            <p14:sldId id="1040"/>
            <p14:sldId id="1041"/>
            <p14:sldId id="1043"/>
            <p14:sldId id="1015"/>
            <p14:sldId id="1002"/>
            <p14:sldId id="1063"/>
            <p14:sldId id="1153"/>
            <p14:sldId id="1044"/>
            <p14:sldId id="1053"/>
            <p14:sldId id="1055"/>
            <p14:sldId id="1047"/>
            <p14:sldId id="1048"/>
            <p14:sldId id="1078"/>
            <p14:sldId id="1056"/>
            <p14:sldId id="1057"/>
            <p14:sldId id="1060"/>
            <p14:sldId id="1061"/>
            <p14:sldId id="1049"/>
            <p14:sldId id="1051"/>
            <p14:sldId id="1154"/>
            <p14:sldId id="1052"/>
            <p14:sldId id="1082"/>
            <p14:sldId id="1074"/>
            <p14:sldId id="1030"/>
            <p14:sldId id="1034"/>
            <p14:sldId id="1064"/>
            <p14:sldId id="1038"/>
            <p14:sldId id="1065"/>
            <p14:sldId id="1070"/>
            <p14:sldId id="1035"/>
            <p14:sldId id="1068"/>
            <p14:sldId id="1033"/>
            <p14:sldId id="1069"/>
            <p14:sldId id="1077"/>
            <p14:sldId id="1025"/>
            <p14:sldId id="1084"/>
            <p14:sldId id="1076"/>
            <p14:sldId id="1088"/>
            <p14:sldId id="1089"/>
            <p14:sldId id="1091"/>
            <p14:sldId id="1075"/>
            <p14:sldId id="1149"/>
            <p14:sldId id="8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00FF"/>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7848" autoAdjust="0"/>
  </p:normalViewPr>
  <p:slideViewPr>
    <p:cSldViewPr>
      <p:cViewPr varScale="1">
        <p:scale>
          <a:sx n="114" d="100"/>
          <a:sy n="114" d="100"/>
        </p:scale>
        <p:origin x="1122" y="132"/>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p:scale>
        <a:sx n="200" d="100"/>
        <a:sy n="200" d="100"/>
      </p:scale>
      <p:origin x="0" y="-415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ilibili.com/video/BV1hg4y1873j?from=search&amp;seid=1482115981530102840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4609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MC Control</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2700028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https://www.bilibili.com/video/BV1hg4y1873j?from=search&amp;seid=14821159815301028409</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557711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18</a:t>
            </a:fld>
            <a:endParaRPr lang="en-US" altLang="zh-CN"/>
          </a:p>
        </p:txBody>
      </p:sp>
    </p:spTree>
    <p:extLst>
      <p:ext uri="{BB962C8B-B14F-4D97-AF65-F5344CB8AC3E}">
        <p14:creationId xmlns:p14="http://schemas.microsoft.com/office/powerpoint/2010/main" val="29806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𝑣_∗ (𝑠)=max┬𝑎  𝑞_∗ (𝑠,𝑎);𝑞_∗ (𝑠,𝑎)=∑_(𝑟,𝑠^′)▒〖𝑝(𝑟,𝑠′│𝑠,𝑎) 〗 [𝑟+𝛾𝑣_∗ (𝑠′)]</a:t>
                </a:r>
                <a:endParaRPr lang="en-US" dirty="0"/>
              </a:p>
              <a:p>
                <a:r>
                  <a:rPr lang="en-US" i="0">
                    <a:latin typeface="Cambria Math" panose="02040503050406030204" pitchFamily="18" charset="0"/>
                  </a:rPr>
                  <a:t>𝑞_∗ (</a:t>
                </a:r>
                <a:r>
                  <a:rPr lang="en-US" b="0" i="0">
                    <a:latin typeface="Cambria Math" panose="02040503050406030204" pitchFamily="18" charset="0"/>
                  </a:rPr>
                  <a:t>𝐶</a:t>
                </a:r>
                <a:r>
                  <a:rPr lang="en-US" i="0">
                    <a:latin typeface="Cambria Math" panose="02040503050406030204" pitchFamily="18" charset="0"/>
                  </a:rPr>
                  <a:t>,</a:t>
                </a:r>
                <a:r>
                  <a:rPr lang="en-US" b="0" i="0">
                    <a:latin typeface="Cambria Math" panose="02040503050406030204" pitchFamily="18" charset="0"/>
                  </a:rPr>
                  <a:t>𝑙)</a:t>
                </a:r>
                <a:r>
                  <a:rPr lang="en-US" i="0">
                    <a:latin typeface="Cambria Math" panose="02040503050406030204" pitchFamily="18" charset="0"/>
                  </a:rPr>
                  <a:t>=∑_(𝑟,𝑠^′)▒〖𝑝(𝑟,𝑠′│𝑠,𝑎) 〗 [𝑟+𝛾𝑣_∗ (𝑠′)]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9509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1379468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r>
                  <a:rPr lang="en-US" dirty="0">
                    <a:solidFill>
                      <a:srgbClr val="C00000"/>
                    </a:solidFill>
                  </a:rPr>
                  <a:t>Cannot</a:t>
                </a:r>
                <a:r>
                  <a:rPr lang="en-US" dirty="0"/>
                  <a:t> get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oMath>
                </a14:m>
                <a:r>
                  <a:rPr lang="en-US" dirty="0">
                    <a:solidFill>
                      <a:schemeClr val="tx1"/>
                    </a:solidFill>
                  </a:rPr>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endParaRPr lang="en-SE" dirty="0"/>
              </a:p>
            </p:txBody>
          </p:sp>
        </mc:Choice>
        <mc:Fallback xmlns="">
          <p:sp>
            <p:nvSpPr>
              <p:cNvPr id="3" name="Notes Placeholder 2"/>
              <p:cNvSpPr>
                <a:spLocks noGrp="1"/>
              </p:cNvSpPr>
              <p:nvPr>
                <p:ph type="body" idx="1"/>
              </p:nvPr>
            </p:nvSpPr>
            <p:spPr/>
            <p:txBody>
              <a:bodyPr/>
              <a:lstStyle/>
              <a:p>
                <a:r>
                  <a:rPr lang="en-US" dirty="0">
                    <a:solidFill>
                      <a:srgbClr val="C00000"/>
                    </a:solidFill>
                  </a:rPr>
                  <a:t>Can</a:t>
                </a:r>
                <a:r>
                  <a:rPr lang="en-US" dirty="0">
                    <a:solidFill>
                      <a:schemeClr val="tx1"/>
                    </a:solidFill>
                  </a:rPr>
                  <a:t> get optimal policy </a:t>
                </a:r>
                <a:r>
                  <a:rPr lang="en-US" i="0">
                    <a:latin typeface="Cambria Math" panose="02040503050406030204" pitchFamily="18" charset="0"/>
                  </a:rPr>
                  <a:t>𝜋_∗ (s)=arg max┬𝑎</a:t>
                </a:r>
                <a:r>
                  <a:rPr lang="en-US" b="0" i="0">
                    <a:latin typeface="Cambria Math" panose="02040503050406030204" pitchFamily="18" charset="0"/>
                  </a:rPr>
                  <a:t>  </a:t>
                </a:r>
                <a:r>
                  <a:rPr lang="en-US" i="0">
                    <a:latin typeface="Cambria Math" panose="02040503050406030204" pitchFamily="18" charset="0"/>
                  </a:rPr>
                  <a:t>𝑞_∗ (𝑠,𝑎)</a:t>
                </a:r>
                <a:endParaRPr lang="en-US" dirty="0"/>
              </a:p>
              <a:p>
                <a:r>
                  <a:rPr lang="en-US" dirty="0">
                    <a:solidFill>
                      <a:srgbClr val="C00000"/>
                    </a:solidFill>
                  </a:rPr>
                  <a:t>Cannot</a:t>
                </a:r>
                <a:r>
                  <a:rPr lang="en-US" dirty="0"/>
                  <a:t> get optimal policy </a:t>
                </a:r>
                <a:r>
                  <a:rPr lang="en-US" i="0">
                    <a:latin typeface="Cambria Math" panose="02040503050406030204" pitchFamily="18" charset="0"/>
                  </a:rPr>
                  <a:t>𝜋_∗ (s)</a:t>
                </a:r>
                <a:r>
                  <a:rPr lang="en-US" dirty="0">
                    <a:solidFill>
                      <a:schemeClr val="tx1"/>
                    </a:solidFill>
                  </a:rPr>
                  <a:t> from </a:t>
                </a:r>
                <a:r>
                  <a:rPr lang="en-US" i="0">
                    <a:latin typeface="Cambria Math" panose="02040503050406030204" pitchFamily="18" charset="0"/>
                  </a:rPr>
                  <a:t>𝑣_∗ (</a:t>
                </a:r>
                <a:r>
                  <a:rPr lang="en-US" b="0" i="0">
                    <a:latin typeface="Cambria Math" panose="02040503050406030204" pitchFamily="18" charset="0"/>
                  </a:rPr>
                  <a:t>𝑠)</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71333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r>
                  <a:rPr lang="en-US" dirty="0">
                    <a:solidFill>
                      <a:schemeClr val="tx1"/>
                    </a:solidFill>
                  </a:rPr>
                  <a:t>Computationally efficient:</a:t>
                </a:r>
              </a:p>
              <a:p>
                <a:pPr lvl="1"/>
                <a:r>
                  <a:rPr lang="en-US" dirty="0">
                    <a:solidFill>
                      <a:schemeClr val="tx1"/>
                    </a:solidFill>
                  </a:rPr>
                  <a:t>Without the max operator, the Bellman equations are just </a:t>
                </a:r>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b="0" i="1" smtClean="0">
                              <a:latin typeface="Cambria Math" panose="02040503050406030204" pitchFamily="18" charset="0"/>
                              <a:cs typeface="Palatino"/>
                            </a:rPr>
                            <m:t>0</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b="0" i="1" smtClean="0">
                          <a:latin typeface="Cambria Math" panose="02040503050406030204" pitchFamily="18" charset="0"/>
                          <a:cs typeface="Palatino"/>
                        </a:rPr>
                        <m:t>=0</m:t>
                      </m:r>
                    </m:oMath>
                  </m:oMathPara>
                </a14:m>
                <a:endParaRPr lang="en-US" i="1" dirty="0">
                  <a:latin typeface="Cambria Math" panose="02040503050406030204" pitchFamily="18" charset="0"/>
                  <a:cs typeface="Palatino"/>
                </a:endParaRPr>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Palatino"/>
                            </a:rPr>
                          </m:ctrlPr>
                        </m:sSubSup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r>
                            <a:rPr lang="en-US" i="1">
                              <a:latin typeface="Cambria Math" panose="02040503050406030204" pitchFamily="18" charset="0"/>
                              <a:cs typeface="Palatino"/>
                            </a:rPr>
                            <m:t>+1</m:t>
                          </m:r>
                        </m:sub>
                        <m:sup>
                          <m:r>
                            <a:rPr lang="en-US" i="1">
                              <a:latin typeface="Cambria Math" panose="02040503050406030204" pitchFamily="18" charset="0"/>
                              <a:cs typeface="Palatino"/>
                            </a:rPr>
                            <m:t>𝜋</m:t>
                          </m:r>
                        </m:sup>
                      </m:sSubSup>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e>
                      </m:d>
                      <m:r>
                        <a:rPr lang="en-US" i="1">
                          <a:latin typeface="Cambria Math" panose="02040503050406030204" pitchFamily="18" charset="0"/>
                          <a:cs typeface="Palatino"/>
                        </a:rPr>
                        <m:t>=</m:t>
                      </m:r>
                      <m:nary>
                        <m:naryPr>
                          <m:chr m:val="∑"/>
                          <m:supHide m:val="on"/>
                          <m:ctrlPr>
                            <a:rPr lang="en-US" i="1">
                              <a:latin typeface="Cambria Math" panose="02040503050406030204" pitchFamily="18" charset="0"/>
                              <a:cs typeface="Palatino"/>
                            </a:rPr>
                          </m:ctrlPr>
                        </m:naryPr>
                        <m:sub>
                          <m:r>
                            <a:rPr lang="en-US" i="1">
                              <a:latin typeface="Cambria Math" panose="02040503050406030204" pitchFamily="18" charset="0"/>
                              <a:cs typeface="Palatino"/>
                            </a:rPr>
                            <m:t>𝑠</m:t>
                          </m:r>
                          <m:r>
                            <a:rPr lang="en-US" i="1">
                              <a:latin typeface="Cambria Math" panose="02040503050406030204" pitchFamily="18" charset="0"/>
                              <a:cs typeface="Palatino"/>
                            </a:rPr>
                            <m:t>′</m:t>
                          </m:r>
                        </m:sub>
                        <m:sup/>
                        <m:e>
                          <m:r>
                            <a:rPr lang="en-US" i="1">
                              <a:latin typeface="Cambria Math" panose="02040503050406030204" pitchFamily="18" charset="0"/>
                              <a:cs typeface="Palatino"/>
                            </a:rPr>
                            <m:t>𝑇</m:t>
                          </m:r>
                          <m:d>
                            <m:dPr>
                              <m:ctrlPr>
                                <a:rPr lang="en-US" i="1">
                                  <a:latin typeface="Cambria Math" panose="02040503050406030204" pitchFamily="18" charset="0"/>
                                  <a:cs typeface="Palatino"/>
                                </a:rPr>
                              </m:ctrlPr>
                            </m:dPr>
                            <m:e>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e>
                          </m:d>
                        </m:e>
                      </m:nary>
                      <m:r>
                        <a:rPr lang="en-US" i="1">
                          <a:latin typeface="Cambria Math" panose="02040503050406030204" pitchFamily="18" charset="0"/>
                          <a:cs typeface="Palatino"/>
                        </a:rPr>
                        <m:t>[</m:t>
                      </m:r>
                      <m:r>
                        <a:rPr lang="en-US" i="1">
                          <a:latin typeface="Cambria Math" panose="02040503050406030204" pitchFamily="18" charset="0"/>
                          <a:cs typeface="Palatino"/>
                        </a:rPr>
                        <m:t>𝑅</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r>
                        <a:rPr lang="en-US" i="1">
                          <a:latin typeface="Cambria Math" panose="02040503050406030204" pitchFamily="18" charset="0"/>
                          <a:cs typeface="Palatino"/>
                        </a:rPr>
                        <m:t>𝜋</m:t>
                      </m:r>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sSup>
                        <m:sSupPr>
                          <m:ctrlPr>
                            <a:rPr lang="en-US" i="1">
                              <a:latin typeface="Cambria Math" panose="02040503050406030204" pitchFamily="18" charset="0"/>
                              <a:cs typeface="Palatino"/>
                            </a:rPr>
                          </m:ctrlPr>
                        </m:sSupPr>
                        <m:e>
                          <m:r>
                            <a:rPr lang="en-US" i="1">
                              <a:latin typeface="Cambria Math" panose="02040503050406030204" pitchFamily="18" charset="0"/>
                              <a:cs typeface="Palatino"/>
                            </a:rPr>
                            <m:t>𝑠</m:t>
                          </m:r>
                        </m:e>
                        <m:sup>
                          <m:r>
                            <a:rPr lang="en-US" i="1">
                              <a:latin typeface="Cambria Math" panose="02040503050406030204" pitchFamily="18" charset="0"/>
                              <a:cs typeface="Palatino"/>
                            </a:rPr>
                            <m:t>′</m:t>
                          </m:r>
                        </m:sup>
                      </m:sSup>
                      <m:r>
                        <a:rPr lang="en-US" b="0" i="1" smtClean="0">
                          <a:latin typeface="Cambria Math" panose="02040503050406030204" pitchFamily="18" charset="0"/>
                          <a:cs typeface="Palatino"/>
                        </a:rPr>
                        <m:t>)</m:t>
                      </m:r>
                      <m:r>
                        <a:rPr lang="en-US" i="1">
                          <a:latin typeface="Cambria Math" panose="02040503050406030204" pitchFamily="18" charset="0"/>
                          <a:cs typeface="Palatino"/>
                        </a:rPr>
                        <m:t>+</m:t>
                      </m:r>
                      <m:r>
                        <a:rPr lang="en-US" i="1">
                          <a:latin typeface="Cambria Math" panose="02040503050406030204" pitchFamily="18" charset="0"/>
                          <a:cs typeface="Palatino"/>
                        </a:rPr>
                        <m:t>𝛾</m:t>
                      </m:r>
                      <m:sSub>
                        <m:sSubPr>
                          <m:ctrlPr>
                            <a:rPr lang="en-US" i="1">
                              <a:latin typeface="Cambria Math" panose="02040503050406030204" pitchFamily="18" charset="0"/>
                              <a:cs typeface="Palatino"/>
                            </a:rPr>
                          </m:ctrlPr>
                        </m:sSubPr>
                        <m:e>
                          <m:r>
                            <a:rPr lang="en-US" i="1">
                              <a:latin typeface="Cambria Math" panose="02040503050406030204" pitchFamily="18" charset="0"/>
                              <a:cs typeface="Palatino"/>
                            </a:rPr>
                            <m:t>𝑉</m:t>
                          </m:r>
                        </m:e>
                        <m:sub>
                          <m:r>
                            <a:rPr lang="en-US" i="1">
                              <a:latin typeface="Cambria Math" panose="02040503050406030204" pitchFamily="18" charset="0"/>
                              <a:cs typeface="Palatino"/>
                            </a:rPr>
                            <m:t>𝑘</m:t>
                          </m:r>
                        </m:sub>
                      </m:sSub>
                      <m:r>
                        <a:rPr lang="en-US" i="1">
                          <a:latin typeface="Cambria Math" panose="02040503050406030204" pitchFamily="18" charset="0"/>
                          <a:cs typeface="Palatino"/>
                        </a:rPr>
                        <m:t>(</m:t>
                      </m:r>
                      <m:r>
                        <a:rPr lang="en-US" i="1">
                          <a:latin typeface="Cambria Math" panose="02040503050406030204" pitchFamily="18" charset="0"/>
                          <a:cs typeface="Palatino"/>
                        </a:rPr>
                        <m:t>𝑠</m:t>
                      </m:r>
                      <m:r>
                        <a:rPr lang="en-US" i="1">
                          <a:latin typeface="Cambria Math" panose="02040503050406030204" pitchFamily="18" charset="0"/>
                          <a:cs typeface="Palatino"/>
                        </a:rPr>
                        <m:t>′)]</m:t>
                      </m:r>
                    </m:oMath>
                  </m:oMathPara>
                </a14:m>
                <a:endParaRPr lang="en-US" dirty="0"/>
              </a:p>
              <a:p>
                <a:endParaRPr lang="en-US" dirty="0"/>
              </a:p>
              <a:p>
                <a:endParaRPr lang="en-SE" dirty="0"/>
              </a:p>
            </p:txBody>
          </p:sp>
        </mc:Choice>
        <mc:Fallback xmlns="">
          <p:sp>
            <p:nvSpPr>
              <p:cNvPr id="3" name="Notes Placeholder 2"/>
              <p:cNvSpPr>
                <a:spLocks noGrp="1"/>
              </p:cNvSpPr>
              <p:nvPr>
                <p:ph type="body" idx="1"/>
              </p:nvPr>
            </p:nvSpPr>
            <p:spPr/>
            <p:txBody>
              <a:bodyPr/>
              <a:lstStyle/>
              <a:p>
                <a:r>
                  <a:rPr lang="en-US" dirty="0"/>
                  <a:t>Turn recursive Bellman equations into updates</a:t>
                </a:r>
              </a:p>
              <a:p>
                <a:r>
                  <a:rPr lang="en-US" dirty="0"/>
                  <a:t>	(like value iteration)</a:t>
                </a:r>
              </a:p>
              <a:p>
                <a:endParaRPr lang="en-US" dirty="0"/>
              </a:p>
              <a:p>
                <a:r>
                  <a:rPr lang="en-US" i="0">
                    <a:latin typeface="Cambria Math" panose="02040503050406030204" pitchFamily="18" charset="0"/>
                    <a:cs typeface="Palatino"/>
                  </a:rPr>
                  <a:t>𝑉_</a:t>
                </a:r>
                <a:r>
                  <a:rPr lang="en-US" b="0" i="0">
                    <a:latin typeface="Cambria Math" panose="02040503050406030204" pitchFamily="18" charset="0"/>
                    <a:cs typeface="Palatino"/>
                  </a:rPr>
                  <a:t>0^</a:t>
                </a:r>
                <a:r>
                  <a:rPr lang="en-US" i="0">
                    <a:latin typeface="Cambria Math" panose="02040503050406030204" pitchFamily="18" charset="0"/>
                    <a:cs typeface="Palatino"/>
                  </a:rPr>
                  <a:t>𝜋 </a:t>
                </a:r>
                <a:r>
                  <a:rPr lang="en-US" i="0">
                    <a:latin typeface="Cambria Math" panose="02040503050406030204" pitchFamily="18" charset="0"/>
                  </a:rPr>
                  <a:t>(</a:t>
                </a:r>
                <a:r>
                  <a:rPr lang="en-US" i="0">
                    <a:latin typeface="Cambria Math" panose="02040503050406030204" pitchFamily="18" charset="0"/>
                    <a:cs typeface="Palatino"/>
                  </a:rPr>
                  <a:t>𝑠)</a:t>
                </a:r>
                <a:r>
                  <a:rPr lang="en-US" b="0" i="0">
                    <a:latin typeface="Cambria Math" panose="02040503050406030204" pitchFamily="18" charset="0"/>
                    <a:cs typeface="Palatino"/>
                  </a:rPr>
                  <a:t>=0</a:t>
                </a:r>
                <a:endParaRPr lang="en-US" i="1" dirty="0">
                  <a:latin typeface="Cambria Math" panose="02040503050406030204" pitchFamily="18" charset="0"/>
                  <a:cs typeface="Palatino"/>
                </a:endParaRPr>
              </a:p>
              <a:p>
                <a:r>
                  <a:rPr lang="en-US" i="0">
                    <a:latin typeface="Cambria Math" panose="02040503050406030204" pitchFamily="18" charset="0"/>
                    <a:cs typeface="Palatino"/>
                  </a:rPr>
                  <a:t>𝑉_(𝑘+1)^𝜋 </a:t>
                </a:r>
                <a:r>
                  <a:rPr lang="en-US" i="0">
                    <a:latin typeface="Cambria Math" panose="02040503050406030204" pitchFamily="18" charset="0"/>
                  </a:rPr>
                  <a:t>(</a:t>
                </a:r>
                <a:r>
                  <a:rPr lang="en-US" i="0">
                    <a:latin typeface="Cambria Math" panose="02040503050406030204" pitchFamily="18" charset="0"/>
                    <a:cs typeface="Palatino"/>
                  </a:rPr>
                  <a:t>𝑠)=</a:t>
                </a:r>
                <a:r>
                  <a:rPr lang="en-US" i="0">
                    <a:latin typeface="Cambria Math" panose="02040503050406030204" pitchFamily="18" charset="0"/>
                  </a:rPr>
                  <a:t>∑_</a:t>
                </a:r>
                <a:r>
                  <a:rPr lang="en-US" i="0">
                    <a:latin typeface="Cambria Math" panose="02040503050406030204" pitchFamily="18" charset="0"/>
                    <a:cs typeface="Palatino"/>
                  </a:rPr>
                  <a:t>𝑠′▒𝑇(𝑠,𝜋(𝑠),𝑠^′ ) [𝑅(𝑠,𝜋(𝑠),𝑠^′</a:t>
                </a:r>
                <a:r>
                  <a:rPr lang="en-US" b="0" i="0">
                    <a:latin typeface="Cambria Math" panose="02040503050406030204" pitchFamily="18" charset="0"/>
                    <a:cs typeface="Palatino"/>
                  </a:rPr>
                  <a:t>)</a:t>
                </a:r>
                <a:r>
                  <a:rPr lang="en-US" i="0">
                    <a:latin typeface="Cambria Math" panose="02040503050406030204" pitchFamily="18" charset="0"/>
                    <a:cs typeface="Palatino"/>
                  </a:rPr>
                  <a:t>+𝛾𝑉_𝑘 (𝑠′)]</a:t>
                </a:r>
                <a:endParaRPr lang="en-US" dirty="0"/>
              </a:p>
              <a:p>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2554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back diagrams, BF denotes Branching Factor of backup diagram.</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4114102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terminal state is shown in two places, </a:t>
            </a:r>
          </a:p>
          <a:p>
            <a:r>
              <a:rPr lang="en-US" dirty="0"/>
              <a:t>but formally it is the same state.  </a:t>
            </a:r>
          </a:p>
          <a:p>
            <a:r>
              <a:rPr lang="en-US" dirty="0"/>
              <a:t>Since the problem is episodic, </a:t>
            </a:r>
          </a:p>
          <a:p>
            <a:r>
              <a:rPr lang="en-US" dirty="0"/>
              <a:t>let's consider the undiscounted case of gamma equals 1. </a:t>
            </a:r>
          </a:p>
          <a:p>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79783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Consider each direction in the order (</a:t>
            </a:r>
            <a:r>
              <a:rPr lang="en-US" dirty="0"/>
              <a:t>left, right, up, down).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17809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Sent email to author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65449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𝑚</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 for </a:t>
                </a:r>
                <a14:m>
                  <m:oMath xmlns:m="http://schemas.openxmlformats.org/officeDocument/2006/math">
                    <m:r>
                      <a:rPr lang="en-US" i="1" dirty="0">
                        <a:latin typeface="Cambria Math" panose="02040503050406030204" pitchFamily="18" charset="0"/>
                      </a:rPr>
                      <m:t>𝑚</m:t>
                    </m:r>
                  </m:oMath>
                </a14:m>
                <a:r>
                  <a:rPr lang="en-US" dirty="0"/>
                  <a:t> actions and </a:t>
                </a:r>
                <a14:m>
                  <m:oMath xmlns:m="http://schemas.openxmlformats.org/officeDocument/2006/math">
                    <m:r>
                      <a:rPr lang="en-US" i="1" dirty="0">
                        <a:latin typeface="Cambria Math" panose="02040503050406030204" pitchFamily="18" charset="0"/>
                      </a:rPr>
                      <m:t>𝑛</m:t>
                    </m:r>
                  </m:oMath>
                </a14:m>
                <a:r>
                  <a:rPr lang="en-US" dirty="0"/>
                  <a:t> states.</a:t>
                </a:r>
              </a:p>
              <a:p>
                <a:r>
                  <a:rPr lang="en-US" dirty="0"/>
                  <a:t>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Complexity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dirty="0"/>
                  <a:t> per iteration.</a:t>
                </a:r>
              </a:p>
              <a:p>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Computing </a:t>
                </a:r>
                <a:r>
                  <a:rPr lang="en-US" i="0" dirty="0">
                    <a:latin typeface="Cambria Math" panose="02040503050406030204" pitchFamily="18" charset="0"/>
                  </a:rPr>
                  <a:t>𝑣_𝜋 (𝑠)</a:t>
                </a:r>
                <a:r>
                  <a:rPr lang="en-US" dirty="0"/>
                  <a:t> or </a:t>
                </a:r>
                <a:r>
                  <a:rPr lang="en-US" i="0" dirty="0">
                    <a:latin typeface="Cambria Math" panose="02040503050406030204" pitchFamily="18" charset="0"/>
                  </a:rPr>
                  <a:t>𝑣_∗ (𝑠)</a:t>
                </a:r>
                <a:r>
                  <a:rPr lang="en-US" dirty="0"/>
                  <a:t>: </a:t>
                </a:r>
                <a:r>
                  <a:rPr lang="en-US" i="0" dirty="0">
                    <a:latin typeface="Cambria Math" panose="02040503050406030204" pitchFamily="18" charset="0"/>
                  </a:rPr>
                  <a:t>𝑂(𝑚𝑛^2)</a:t>
                </a:r>
                <a:r>
                  <a:rPr lang="en-US" dirty="0"/>
                  <a:t> per iteration, for </a:t>
                </a:r>
                <a:r>
                  <a:rPr lang="en-US" i="0" dirty="0">
                    <a:latin typeface="Cambria Math" panose="02040503050406030204" pitchFamily="18" charset="0"/>
                  </a:rPr>
                  <a:t>𝑚</a:t>
                </a:r>
                <a:r>
                  <a:rPr lang="en-US" dirty="0"/>
                  <a:t> actions and </a:t>
                </a:r>
                <a:r>
                  <a:rPr lang="en-US" i="0" dirty="0">
                    <a:latin typeface="Cambria Math" panose="02040503050406030204" pitchFamily="18" charset="0"/>
                  </a:rPr>
                  <a:t>𝑛</a:t>
                </a:r>
                <a:r>
                  <a:rPr lang="en-US" dirty="0"/>
                  <a:t> states.</a:t>
                </a:r>
              </a:p>
              <a:p>
                <a:r>
                  <a:rPr lang="en-US" dirty="0"/>
                  <a:t>Computing </a:t>
                </a:r>
                <a:r>
                  <a:rPr lang="en-US" i="0">
                    <a:latin typeface="Cambria Math" panose="02040503050406030204" pitchFamily="18" charset="0"/>
                  </a:rPr>
                  <a:t>𝑞_𝜋 (𝑠,𝑎)</a:t>
                </a:r>
                <a:r>
                  <a:rPr lang="en-US" dirty="0"/>
                  <a:t> or </a:t>
                </a:r>
                <a:r>
                  <a:rPr lang="en-US" i="0">
                    <a:latin typeface="Cambria Math" panose="02040503050406030204" pitchFamily="18" charset="0"/>
                  </a:rPr>
                  <a:t>𝑞_∗ (𝑠,𝑎)</a:t>
                </a:r>
                <a:r>
                  <a:rPr lang="en-US" dirty="0"/>
                  <a:t>: Complexity </a:t>
                </a:r>
                <a:r>
                  <a:rPr lang="en-US" i="0" dirty="0">
                    <a:latin typeface="Cambria Math" panose="02040503050406030204" pitchFamily="18" charset="0"/>
                  </a:rPr>
                  <a:t>𝑂(𝑚^2 𝑛^2)</a:t>
                </a:r>
                <a:r>
                  <a:rPr lang="en-US" dirty="0"/>
                  <a:t> per iteration.</a:t>
                </a:r>
              </a:p>
              <a:p>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29840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𝛾</m:t>
                      </m:r>
                      <m:r>
                        <a:rPr lang="en-US" b="0" i="1" smtClean="0">
                          <a:latin typeface="Cambria Math" panose="02040503050406030204" pitchFamily="18" charset="0"/>
                        </a:rPr>
                        <m:t>=0.9</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m:oMathPara>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m:oMathPara>
                </a14:m>
                <a:endParaRPr lang="en-US" dirty="0"/>
              </a:p>
              <a:p>
                <a:endParaRPr lang="en-SE" dirty="0"/>
              </a:p>
            </p:txBody>
          </p:sp>
        </mc:Choice>
        <mc:Fallback xmlns="">
          <p:sp>
            <p:nvSpPr>
              <p:cNvPr id="3" name="Notes Placeholder 2"/>
              <p:cNvSpPr>
                <a:spLocks noGrp="1"/>
              </p:cNvSpPr>
              <p:nvPr>
                <p:ph type="body" idx="1"/>
              </p:nvPr>
            </p:nvSpPr>
            <p:spPr/>
            <p:txBody>
              <a:bodyPr/>
              <a:lstStyle/>
              <a:p>
                <a:r>
                  <a:rPr lang="en-US" i="0">
                    <a:latin typeface="Cambria Math" panose="02040503050406030204" pitchFamily="18" charset="0"/>
                  </a:rPr>
                  <a:t>max┬𝑎  𝑞_∗ (𝑠,𝑎)</a:t>
                </a:r>
                <a:r>
                  <a:rPr lang="en-US" b="0" i="0">
                    <a:latin typeface="Cambria Math" panose="02040503050406030204" pitchFamily="18" charset="0"/>
                  </a:rPr>
                  <a:t>=</a:t>
                </a:r>
                <a:endParaRPr lang="en-US" dirty="0"/>
              </a:p>
              <a:p>
                <a:r>
                  <a:rPr lang="en-US" i="0">
                    <a:latin typeface="Cambria Math" panose="02040503050406030204" pitchFamily="18" charset="0"/>
                  </a:rPr>
                  <a:t>∑_𝑎▒〖𝜋(𝑎│𝑠) 𝑞_𝜋 (𝑠,𝑎)〗</a:t>
                </a:r>
                <a:r>
                  <a:rPr lang="en-US" b="0" i="0">
                    <a:latin typeface="Cambria Math" panose="02040503050406030204" pitchFamily="18" charset="0"/>
                  </a:rPr>
                  <a:t>=</a:t>
                </a:r>
                <a:endParaRPr lang="en-US" dirty="0"/>
              </a:p>
              <a:p>
                <a:pPr lvl="1"/>
                <a:r>
                  <a:rPr lang="en-US" i="0">
                    <a:latin typeface="Cambria Math" panose="02040503050406030204" pitchFamily="18" charset="0"/>
                  </a:rPr>
                  <a:t>𝑣_∗ (𝑠)=max┬𝑎  𝑞_∗ (𝑠,𝑎);𝑞_∗ (𝑠,𝑎)=∑_(𝑟,𝑠^′)▒〖𝑝(𝑟,𝑠′│𝑠,𝑎) 〗 [𝑟+𝛾𝑣_∗ (𝑠′)]</a:t>
                </a:r>
                <a:endParaRPr lang="en-US" i="1" dirty="0">
                  <a:latin typeface="Cambria Math" panose="02040503050406030204" pitchFamily="18" charset="0"/>
                </a:endParaRPr>
              </a:p>
              <a:p>
                <a:r>
                  <a:rPr lang="en-US" dirty="0"/>
                  <a:t>For Deterministic Env: there is only one possible </a:t>
                </a:r>
                <a:r>
                  <a:rPr lang="en-US" i="0">
                    <a:latin typeface="Cambria Math" panose="02040503050406030204" pitchFamily="18" charset="0"/>
                  </a:rPr>
                  <a:t>(𝑟,𝑠^′)</a:t>
                </a:r>
                <a:r>
                  <a:rPr lang="en-US" dirty="0"/>
                  <a:t> for a given </a:t>
                </a:r>
                <a:r>
                  <a:rPr lang="en-US" i="0">
                    <a:latin typeface="Cambria Math" panose="02040503050406030204" pitchFamily="18" charset="0"/>
                  </a:rPr>
                  <a:t>(𝑠,𝑎)</a:t>
                </a:r>
                <a:r>
                  <a:rPr lang="en-US" dirty="0"/>
                  <a:t> (we use </a:t>
                </a:r>
                <a:r>
                  <a:rPr lang="en-US" i="0">
                    <a:latin typeface="Cambria Math" panose="02040503050406030204" pitchFamily="18" charset="0"/>
                  </a:rPr>
                  <a:t>𝑅_𝑠^𝑎</a:t>
                </a:r>
                <a:r>
                  <a:rPr lang="en-US" dirty="0"/>
                  <a:t> to emphasize that reward </a:t>
                </a:r>
                <a:r>
                  <a:rPr lang="en-US" i="0">
                    <a:latin typeface="Cambria Math" panose="02040503050406030204" pitchFamily="18" charset="0"/>
                  </a:rPr>
                  <a:t>𝑟</a:t>
                </a:r>
                <a:r>
                  <a:rPr lang="en-US" dirty="0"/>
                  <a:t> is specific to this </a:t>
                </a:r>
                <a:r>
                  <a:rPr lang="en-US" b="0" i="0">
                    <a:latin typeface="Cambria Math" panose="02040503050406030204" pitchFamily="18" charset="0"/>
                  </a:rPr>
                  <a:t>(𝑠,𝑎)</a:t>
                </a:r>
                <a:r>
                  <a:rPr lang="en-US" dirty="0"/>
                  <a:t>):</a:t>
                </a:r>
              </a:p>
              <a:p>
                <a:pPr lvl="1"/>
                <a:r>
                  <a:rPr lang="en-US" i="0">
                    <a:latin typeface="Cambria Math" panose="02040503050406030204" pitchFamily="18" charset="0"/>
                  </a:rPr>
                  <a:t>𝑞_𝜋 (𝑠,𝑎)=</a:t>
                </a:r>
                <a:r>
                  <a:rPr lang="en-US" b="0" i="0">
                    <a:latin typeface="Cambria Math" panose="02040503050406030204" pitchFamily="18" charset="0"/>
                  </a:rPr>
                  <a:t>𝑅_𝑠^𝑎</a:t>
                </a:r>
                <a:r>
                  <a:rPr lang="en-US" i="0">
                    <a:latin typeface="Cambria Math" panose="02040503050406030204" pitchFamily="18" charset="0"/>
                  </a:rPr>
                  <a:t>+𝛾𝑣_𝜋 (𝑠^′ )</a:t>
                </a:r>
                <a:endParaRPr lang="en-US" dirty="0"/>
              </a:p>
              <a:p>
                <a:pPr lvl="1"/>
                <a:r>
                  <a:rPr lang="en-US" i="0">
                    <a:latin typeface="Cambria Math" panose="02040503050406030204" pitchFamily="18" charset="0"/>
                  </a:rPr>
                  <a:t>𝑞_</a:t>
                </a:r>
                <a:r>
                  <a:rPr lang="en-US" b="0" i="0">
                    <a:latin typeface="Cambria Math" panose="02040503050406030204" pitchFamily="18" charset="0"/>
                  </a:rPr>
                  <a:t>∗ </a:t>
                </a:r>
                <a:r>
                  <a:rPr lang="en-US" i="0">
                    <a:latin typeface="Cambria Math" panose="02040503050406030204" pitchFamily="18" charset="0"/>
                  </a:rPr>
                  <a:t>(𝑠,𝑎)=𝑅_𝑠^𝑎+𝛾𝑣_</a:t>
                </a:r>
                <a:r>
                  <a:rPr lang="en-US" b="0" i="0">
                    <a:latin typeface="Cambria Math" panose="02040503050406030204" pitchFamily="18" charset="0"/>
                  </a:rPr>
                  <a:t>∗ </a:t>
                </a:r>
                <a:r>
                  <a:rPr lang="en-US" i="0">
                    <a:latin typeface="Cambria Math" panose="02040503050406030204" pitchFamily="18" charset="0"/>
                  </a:rPr>
                  <a:t>(𝑠^′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83726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27341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MDP is known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𝑠</m:t>
                        </m:r>
                      </m:sub>
                      <m:sup>
                        <m:r>
                          <a:rPr lang="en-US" i="1">
                            <a:latin typeface="Cambria Math" panose="02040503050406030204" pitchFamily="18" charset="0"/>
                            <a:ea typeface="ＭＳ Ｐゴシック" pitchFamily="34" charset="-128"/>
                          </a:rPr>
                          <m:t>𝑎</m:t>
                        </m:r>
                      </m:sup>
                    </m:sSubSup>
                    <m:r>
                      <a:rPr lang="en-US" b="0" i="1" smtClean="0">
                        <a:latin typeface="Cambria Math" panose="02040503050406030204" pitchFamily="18" charset="0"/>
                        <a:ea typeface="ＭＳ Ｐゴシック" pitchFamily="34" charset="-128"/>
                      </a:rPr>
                      <m:t>,</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𝑃</m:t>
                        </m:r>
                      </m:e>
                      <m:sub>
                        <m:r>
                          <a:rPr lang="en-US" i="1">
                            <a:latin typeface="Cambria Math" panose="02040503050406030204" pitchFamily="18" charset="0"/>
                            <a:ea typeface="ＭＳ Ｐゴシック" pitchFamily="34" charset="-128"/>
                          </a:rPr>
                          <m:t>𝑠</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sub>
                      <m:sup>
                        <m:r>
                          <a:rPr lang="en-US" i="1">
                            <a:latin typeface="Cambria Math" panose="02040503050406030204" pitchFamily="18" charset="0"/>
                            <a:ea typeface="ＭＳ Ｐゴシック" pitchFamily="34" charset="-128"/>
                          </a:rPr>
                          <m:t>𝑎</m:t>
                        </m:r>
                      </m:sup>
                    </m:sSubSup>
                  </m:oMath>
                </a14:m>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301416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2814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32377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92676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85560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r>
                  <a:rPr lang="en-US" dirty="0"/>
                  <a:t> 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r>
                  <a:rPr lang="en-US" dirty="0"/>
                  <a:t>Q-Learning/DQN, Policy Gradient, Imitation Learning…  </a:t>
                </a:r>
                <a14:m>
                  <m:oMath xmlns:m="http://schemas.openxmlformats.org/officeDocument/2006/math">
                    <m:r>
                      <a:rPr lang="en-US" i="1" smtClean="0">
                        <a:latin typeface="Cambria Math" panose="02040503050406030204" pitchFamily="18" charset="0"/>
                      </a:rPr>
                      <m:t>𝜃</m:t>
                    </m:r>
                  </m:oMath>
                </a14:m>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Choice>
        <mc:Fallback xmlns="">
          <p:sp>
            <p:nvSpPr>
              <p:cNvPr id="3" name="Notes Placeholder 2"/>
              <p:cNvSpPr>
                <a:spLocks noGrp="1"/>
              </p:cNvSpPr>
              <p:nvPr>
                <p:ph type="body" idx="1"/>
              </p:nvPr>
            </p:nvSpPr>
            <p:spPr/>
            <p:txBody>
              <a:bodyPr/>
              <a:lstStyle/>
              <a:p>
                <a:pPr>
                  <a:lnSpc>
                    <a:spcPct val="80000"/>
                  </a:lnSpc>
                </a:pPr>
                <a:r>
                  <a:rPr lang="en-US" dirty="0"/>
                  <a:t>Model-based</a:t>
                </a:r>
              </a:p>
              <a:p>
                <a:pPr lvl="1">
                  <a:lnSpc>
                    <a:spcPct val="80000"/>
                  </a:lnSpc>
                </a:pPr>
                <a:r>
                  <a:rPr lang="en-US" dirty="0"/>
                  <a:t>Learn MDP model </a:t>
                </a:r>
                <a:r>
                  <a:rPr lang="en-US" i="0">
                    <a:latin typeface="Cambria Math" panose="02040503050406030204" pitchFamily="18" charset="0"/>
                  </a:rPr>
                  <a:t>𝑝(𝑟,𝑠′│𝑠,𝑎)</a:t>
                </a:r>
                <a:r>
                  <a:rPr lang="en-US" dirty="0"/>
                  <a:t>, then solve for the optimal policy with PI or VI.</a:t>
                </a:r>
              </a:p>
              <a:p>
                <a:pPr>
                  <a:lnSpc>
                    <a:spcPct val="80000"/>
                  </a:lnSpc>
                </a:pPr>
                <a:r>
                  <a:rPr lang="en-US" dirty="0"/>
                  <a:t>Model-free</a:t>
                </a:r>
              </a:p>
              <a:p>
                <a:pPr lvl="1">
                  <a:lnSpc>
                    <a:spcPct val="80000"/>
                  </a:lnSpc>
                </a:pPr>
                <a:r>
                  <a:rPr lang="en-US" dirty="0"/>
                  <a:t> Learn the optimal policy without learning MDP.</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MPC is model-based; PID can be model-based or model-free </a:t>
                </a:r>
                <a:r>
                  <a:rPr lang="en-US" b="0" i="0">
                    <a:latin typeface="Cambria Math" panose="02040503050406030204" pitchFamily="18" charset="0"/>
                  </a:rPr>
                  <a:t>[𝑠_(𝑡</a:t>
                </a:r>
                <a:r>
                  <a:rPr lang="en-US" i="0">
                    <a:latin typeface="Cambria Math" panose="02040503050406030204" pitchFamily="18" charset="0"/>
                  </a:rPr>
                  <a:t>+1</a:t>
                </a:r>
                <a:r>
                  <a:rPr lang="en-US" b="0" i="0">
                    <a:latin typeface="Cambria Math" panose="02040503050406030204" pitchFamily="18" charset="0"/>
                  </a:rPr>
                  <a:t>),𝑟_𝑡 ]∼𝑃(⋅|𝑠_𝑡,𝑎_𝑡;𝜃)</a:t>
                </a:r>
                <a:r>
                  <a:rPr lang="en-US" dirty="0"/>
                  <a:t> </a:t>
                </a:r>
                <a:r>
                  <a:rPr lang="en-US" b="0" i="0">
                    <a:latin typeface="Cambria Math" panose="02040503050406030204" pitchFamily="18" charset="0"/>
                  </a:rPr>
                  <a:t>𝑎_𝑡=𝜋(𝑠_𝑡,</a:t>
                </a:r>
                <a:r>
                  <a:rPr lang="en-US" i="0">
                    <a:latin typeface="Cambria Math" panose="02040503050406030204" pitchFamily="18" charset="0"/>
                  </a:rPr>
                  <a:t>𝜃</a:t>
                </a:r>
                <a:r>
                  <a:rPr lang="en-US" b="0" i="0">
                    <a:latin typeface="Cambria Math" panose="02040503050406030204" pitchFamily="18" charset="0"/>
                  </a:rPr>
                  <a:t>)</a:t>
                </a:r>
                <a:r>
                  <a:rPr lang="en-US" dirty="0"/>
                  <a:t> Estimate value </a:t>
                </a:r>
                <a:r>
                  <a:rPr lang="en-US" b="0" i="0">
                    <a:latin typeface="Cambria Math" panose="02040503050406030204" pitchFamily="18" charset="0"/>
                  </a:rPr>
                  <a:t>𝐽(𝜃)</a:t>
                </a:r>
                <a:r>
                  <a:rPr lang="en-US" dirty="0"/>
                  <a:t> and optimize it, without knowledge of model </a:t>
                </a:r>
                <a:r>
                  <a:rPr lang="en-US" i="0">
                    <a:latin typeface="Cambria Math" panose="02040503050406030204" pitchFamily="18" charset="0"/>
                  </a:rPr>
                  <a:t>𝑃</a:t>
                </a:r>
                <a:r>
                  <a:rPr lang="en-US" dirty="0"/>
                  <a:t>Q-Learning/DQN, Policy Gradient, Imitation Learning…  </a:t>
                </a:r>
                <a:r>
                  <a:rPr lang="en-US" i="0">
                    <a:latin typeface="Cambria Math" panose="02040503050406030204" pitchFamily="18" charset="0"/>
                  </a:rPr>
                  <a:t>𝜃</a:t>
                </a:r>
                <a:r>
                  <a:rPr lang="en-US" dirty="0"/>
                  <a:t> denotes model params, e.g., edge weights in a DNN.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264200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0.8</m:t>
                          </m:r>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𝐸</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e>
                      </m:d>
                    </m:oMath>
                  </m:oMathPara>
                </a14:m>
                <a:endParaRPr lang="en-US" b="0"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9</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r>
                            <a:rPr lang="en-US" i="1">
                              <a:solidFill>
                                <a:schemeClr val="tx1"/>
                              </a:solidFill>
                              <a:latin typeface="Cambria Math" panose="02040503050406030204" pitchFamily="18" charset="0"/>
                              <a:ea typeface="ＭＳ Ｐゴシック" pitchFamily="34" charset="-128"/>
                            </a:rPr>
                            <m:t>+0.1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r>
                        <a:rPr lang="en-US"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+0.8</m:t>
                          </m:r>
                          <m:sSub>
                            <m:sSubPr>
                              <m:ctrlPr>
                                <a:rPr lang="en-US"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r>
                            <a:rPr lang="en-US" i="1">
                              <a:solidFill>
                                <a:schemeClr val="tx1"/>
                              </a:solidFill>
                              <a:latin typeface="Cambria Math" panose="02040503050406030204" pitchFamily="18" charset="0"/>
                              <a:ea typeface="ＭＳ Ｐゴシック" pitchFamily="34" charset="-128"/>
                            </a:rPr>
                            <m:t>+0.</m:t>
                          </m:r>
                          <m:r>
                            <a:rPr lang="en-US" b="0" i="1" smtClean="0">
                              <a:solidFill>
                                <a:schemeClr val="tx1"/>
                              </a:solidFill>
                              <a:latin typeface="Cambria Math" panose="02040503050406030204" pitchFamily="18" charset="0"/>
                              <a:ea typeface="ＭＳ Ｐゴシック" pitchFamily="34" charset="-128"/>
                            </a:rPr>
                            <m:t>2</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1.0</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i="1">
                                  <a:solidFill>
                                    <a:schemeClr val="tx1"/>
                                  </a:solidFill>
                                  <a:latin typeface="Cambria Math" panose="02040503050406030204" pitchFamily="18" charset="0"/>
                                  <a:ea typeface="ＭＳ Ｐゴシック" pitchFamily="34" charset="-128"/>
                                </a:rPr>
                                <m:t>𝜋</m:t>
                              </m:r>
                            </m:sub>
                          </m:sSub>
                          <m:d>
                            <m:dPr>
                              <m:ctrlPr>
                                <a:rPr lang="en-US"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solidFill>
                    <a:schemeClr val="tx1"/>
                  </a:solidFill>
                  <a:latin typeface="Cambria Math" panose="020405030504060302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(enumerating actions in the order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𝑙</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𝑢</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𝑑</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a:t>
                </a:r>
                <a:r>
                  <a:rPr lang="en-US" dirty="0">
                    <a:solidFill>
                      <a:schemeClr val="tx1"/>
                    </a:solidFill>
                    <a:ea typeface="ＭＳ Ｐゴシック" pitchFamily="34" charset="-128"/>
                  </a:rPr>
                  <a: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397549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522861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m:oMathPara>
                </a14:m>
                <a:endParaRPr lang="en-US"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+0.8</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m:oMathPara>
                </a14:m>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438996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endParaRPr lang="en-US" i="1" dirty="0">
                  <a:solidFill>
                    <a:schemeClr val="tx1"/>
                  </a:solidFill>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𝐷</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e>
                      </m:d>
                      <m:r>
                        <a:rPr lang="en-US" b="0" i="1" smtClean="0">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𝑉</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oMath>
                  </m:oMathPara>
                </a14:m>
                <a:endParaRPr lang="en-US"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𝐵</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𝐵</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b="0" i="1" smtClean="0">
                                  <a:solidFill>
                                    <a:schemeClr val="tx1"/>
                                  </a:solidFill>
                                  <a:latin typeface="Cambria Math" panose="02040503050406030204" pitchFamily="18" charset="0"/>
                                  <a:ea typeface="ＭＳ Ｐゴシック" pitchFamily="34" charset="-128"/>
                                </a:rPr>
                              </m:ctrlPr>
                            </m:sSubPr>
                            <m:e>
                              <m:r>
                                <a:rPr lang="en-US"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b="0" i="1" dirty="0">
                  <a:solidFill>
                    <a:schemeClr val="tx1"/>
                  </a:solidFill>
                  <a:latin typeface="Cambria Math" panose="02040503050406030204" pitchFamily="18" charset="0"/>
                  <a:ea typeface="ＭＳ Ｐゴシック" pitchFamily="34" charset="-128"/>
                </a:endParaRPr>
              </a:p>
              <a:p>
                <a:pPr lvl="1"/>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𝐸</m:t>
                          </m:r>
                        </m:e>
                      </m:d>
                      <m:r>
                        <a:rPr lang="en-US" i="1">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𝐸</m:t>
                              </m:r>
                            </m:e>
                          </m:d>
                        </m:e>
                      </m:d>
                      <m:r>
                        <a:rPr lang="en-US" i="1">
                          <a:solidFill>
                            <a:schemeClr val="tx1"/>
                          </a:solidFill>
                          <a:latin typeface="Cambria Math" panose="02040503050406030204" pitchFamily="18" charset="0"/>
                          <a:ea typeface="ＭＳ Ｐゴシック" pitchFamily="34" charset="-128"/>
                        </a:rPr>
                        <m:t>+</m:t>
                      </m:r>
                      <m:r>
                        <a:rPr lang="en-US" i="1">
                          <a:solidFill>
                            <a:schemeClr val="tx1"/>
                          </a:solidFill>
                          <a:latin typeface="Cambria Math" panose="02040503050406030204" pitchFamily="18" charset="0"/>
                        </a:rPr>
                        <m:t>0.25</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e>
                      </m:d>
                    </m:oMath>
                  </m:oMathPara>
                </a14:m>
                <a:endParaRPr lang="en-US" i="1" dirty="0">
                  <a:solidFill>
                    <a:schemeClr val="tx1"/>
                  </a:solidFill>
                  <a:latin typeface="Cambria Math" panose="02040503050406030204" pitchFamily="18" charset="0"/>
                </a:endParaRPr>
              </a:p>
              <a:p>
                <a:pPr lvl="1"/>
                <a:endParaRPr lang="en-US" i="1" dirty="0">
                  <a:solidFill>
                    <a:schemeClr val="tx1"/>
                  </a:solidFill>
                  <a:latin typeface="Cambria Math" panose="02040503050406030204" pitchFamily="18" charset="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r>
                  <a:rPr lang="en-US" dirty="0">
                    <a:ea typeface="ＭＳ Ｐゴシック" pitchFamily="34" charset="-128"/>
                  </a:rPr>
                  <a:t>For deterministic policy, </a:t>
                </a:r>
              </a:p>
              <a:p>
                <a:pPr lvl="1"/>
                <a14:m>
                  <m:oMath xmlns:m="http://schemas.openxmlformats.org/officeDocument/2006/math">
                    <m:r>
                      <a:rPr lang="en-US" b="0" i="1" smtClean="0">
                        <a:latin typeface="Cambria Math" panose="02040503050406030204" pitchFamily="18" charset="0"/>
                        <a:ea typeface="ＭＳ Ｐゴシック" pitchFamily="34" charset="-128"/>
                      </a:rPr>
                      <m:t>𝑄</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𝑉</m:t>
                    </m:r>
                    <m:d>
                      <m:dPr>
                        <m:ctrlPr>
                          <a:rPr lang="en-US" b="0" i="1" smtClean="0">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 </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𝑎</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argmax</m:t>
                        </m:r>
                      </m:fName>
                      <m:e>
                        <m:r>
                          <a:rPr lang="en-US" b="0" i="1" smtClean="0">
                            <a:latin typeface="Cambria Math" panose="02040503050406030204" pitchFamily="18" charset="0"/>
                            <a:ea typeface="ＭＳ Ｐゴシック" pitchFamily="34" charset="-128"/>
                          </a:rPr>
                          <m:t>𝑄</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e>
                    </m:func>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TODO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273393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1787289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61443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pitchFamily="34" charset="-128"/>
                  </a:rPr>
                  <a:t>(since all transitions </a:t>
                </a: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m:t>
                    </m:r>
                  </m:oMath>
                </a14:m>
                <a:r>
                  <a:rPr lang="en-US" dirty="0">
                    <a:ea typeface="ＭＳ Ｐゴシック" pitchFamily="34" charset="-128"/>
                  </a:rPr>
                  <a:t>, and Det. Env.) </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ＭＳ Ｐゴシック" pitchFamily="34" charset="-128"/>
                        </a:rPr>
                        <m:t>=</m:t>
                      </m:r>
                      <m:func>
                        <m:funcPr>
                          <m:ctrlPr>
                            <a:rPr lang="en-US" b="0" i="1" smtClean="0">
                              <a:latin typeface="Cambria Math" panose="02040503050406030204" pitchFamily="18" charset="0"/>
                              <a:ea typeface="ＭＳ Ｐゴシック" pitchFamily="34" charset="-128"/>
                            </a:rPr>
                          </m:ctrlPr>
                        </m:funcPr>
                        <m:fName>
                          <m:r>
                            <m:rPr>
                              <m:sty m:val="p"/>
                            </m:rPr>
                            <a:rPr lang="en-US" b="0" i="0" smtClean="0">
                              <a:latin typeface="Cambria Math" panose="02040503050406030204" pitchFamily="18" charset="0"/>
                              <a:ea typeface="ＭＳ Ｐゴシック" pitchFamily="34" charset="-128"/>
                            </a:rPr>
                            <m:t>max</m:t>
                          </m:r>
                        </m:fName>
                        <m:e>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e>
                      </m:func>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m:rPr>
                          <m:sty m:val="p"/>
                        </m:rPr>
                        <a:rPr lang="en-US" b="0" i="0" smtClean="0">
                          <a:latin typeface="Cambria Math" panose="02040503050406030204" pitchFamily="18" charset="0"/>
                          <a:ea typeface="ＭＳ Ｐゴシック" pitchFamily="34" charset="-128"/>
                        </a:rPr>
                        <m:t>max</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290207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81311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85398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14:m>
                  <m:oMath xmlns:m="http://schemas.openxmlformats.org/officeDocument/2006/math">
                    <m:r>
                      <a:rPr lang="en-US" b="0" i="1" smtClean="0">
                        <a:latin typeface="Cambria Math" panose="02040503050406030204" pitchFamily="18" charset="0"/>
                        <a:ea typeface="ＭＳ Ｐゴシック" pitchFamily="34" charset="-128"/>
                      </a:rPr>
                      <m:t>𝑉</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b="0" i="1" smtClean="0">
                        <a:latin typeface="Cambria Math" panose="02040503050406030204" pitchFamily="18" charset="0"/>
                        <a:ea typeface="ＭＳ Ｐゴシック" pitchFamily="34" charset="-128"/>
                      </a:rPr>
                      <m:t>𝑠</m:t>
                    </m:r>
                  </m:oMath>
                </a14:m>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14:m>
                  <m:oMath xmlns:m="http://schemas.openxmlformats.org/officeDocument/2006/math">
                    <m:r>
                      <a:rPr lang="en-US" b="0" i="1" smtClean="0">
                        <a:latin typeface="Cambria Math" panose="02040503050406030204" pitchFamily="18" charset="0"/>
                        <a:ea typeface="ＭＳ Ｐゴシック" pitchFamily="34" charset="-128"/>
                      </a:rPr>
                      <m:t>𝑄</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sum of cumulative (discounted) rewards (utility) starting from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 and taking action </a:t>
                </a:r>
                <a14:m>
                  <m:oMath xmlns:m="http://schemas.openxmlformats.org/officeDocument/2006/math">
                    <m:r>
                      <a:rPr lang="en-US" b="0" i="1" smtClean="0">
                        <a:latin typeface="Cambria Math" panose="02040503050406030204" pitchFamily="18" charset="0"/>
                        <a:ea typeface="ＭＳ Ｐゴシック" pitchFamily="34" charset="-128"/>
                      </a:rPr>
                      <m:t>𝑎</m:t>
                    </m:r>
                  </m:oMath>
                </a14:m>
                <a:r>
                  <a:rPr lang="en-US" dirty="0">
                    <a:ea typeface="ＭＳ Ｐゴシック" pitchFamily="34" charset="-128"/>
                  </a:rPr>
                  <a:t>.</a:t>
                </a:r>
              </a:p>
              <a:p>
                <a:r>
                  <a:rPr lang="en-US" dirty="0">
                    <a:ea typeface="ＭＳ Ｐゴシック" pitchFamily="34" charset="-128"/>
                  </a:rPr>
                  <a:t>v</a:t>
                </a:r>
                <a:endParaRPr lang="en-US" dirty="0"/>
              </a:p>
            </p:txBody>
          </p:sp>
        </mc:Choice>
        <mc:Fallback xmlns="">
          <p:sp>
            <p:nvSpPr>
              <p:cNvPr id="3" name="Notes Placeholder 2"/>
              <p:cNvSpPr>
                <a:spLocks noGrp="1"/>
              </p:cNvSpPr>
              <p:nvPr>
                <p:ph type="body" idx="1"/>
              </p:nvPr>
            </p:nvSpPr>
            <p:spPr/>
            <p:txBody>
              <a:bodyPr/>
              <a:lstStyle/>
              <a:p>
                <a:pPr lvl="1">
                  <a:lnSpc>
                    <a:spcPct val="80000"/>
                  </a:lnSpc>
                </a:pPr>
                <a:r>
                  <a:rPr lang="en-US" dirty="0"/>
                  <a:t>Add utility slide, (like policy) </a:t>
                </a:r>
                <a:r>
                  <a:rPr lang="en-US" dirty="0">
                    <a:ea typeface="ＭＳ Ｐゴシック" pitchFamily="34" charset="-128"/>
                  </a:rPr>
                  <a:t>Utility (Cumulative Reward) measured by Value function </a:t>
                </a:r>
                <a:r>
                  <a:rPr lang="en-US" b="0" i="0">
                    <a:latin typeface="Cambria Math" panose="02040503050406030204" pitchFamily="18" charset="0"/>
                    <a:ea typeface="ＭＳ Ｐゴシック" pitchFamily="34" charset="-128"/>
                  </a:rPr>
                  <a:t>𝑉(𝑠)</a:t>
                </a:r>
                <a:r>
                  <a:rPr lang="en-US" dirty="0">
                    <a:ea typeface="ＭＳ Ｐゴシック" pitchFamily="34" charset="-128"/>
                  </a:rPr>
                  <a:t>: sum of cumulative (discounted) rewards (utility) starting from state </a:t>
                </a:r>
                <a:r>
                  <a:rPr lang="en-US" b="0" i="0">
                    <a:latin typeface="Cambria Math" panose="02040503050406030204" pitchFamily="18" charset="0"/>
                    <a:ea typeface="ＭＳ Ｐゴシック" pitchFamily="34" charset="-128"/>
                  </a:rPr>
                  <a:t>𝑠</a:t>
                </a:r>
                <a:r>
                  <a:rPr lang="en-US" dirty="0">
                    <a:ea typeface="ＭＳ Ｐゴシック" pitchFamily="34" charset="-128"/>
                  </a:rPr>
                  <a:t> TODO 2 versions, optimal or policy</a:t>
                </a:r>
              </a:p>
              <a:p>
                <a:pPr lvl="1">
                  <a:lnSpc>
                    <a:spcPct val="80000"/>
                  </a:lnSpc>
                </a:pPr>
                <a:r>
                  <a:rPr lang="en-US" dirty="0">
                    <a:ea typeface="ＭＳ Ｐゴシック" pitchFamily="34" charset="-128"/>
                  </a:rPr>
                  <a:t>Q Value function </a:t>
                </a:r>
                <a:r>
                  <a:rPr lang="en-US" b="0" i="0">
                    <a:latin typeface="Cambria Math" panose="02040503050406030204" pitchFamily="18" charset="0"/>
                    <a:ea typeface="ＭＳ Ｐゴシック" pitchFamily="34" charset="-128"/>
                  </a:rPr>
                  <a:t>𝑄</a:t>
                </a:r>
                <a:r>
                  <a:rPr lang="en-US" i="0">
                    <a:latin typeface="Cambria Math" panose="02040503050406030204" pitchFamily="18" charset="0"/>
                    <a:ea typeface="ＭＳ Ｐゴシック" pitchFamily="34" charset="-128"/>
                  </a:rPr>
                  <a:t>(𝑠</a:t>
                </a:r>
                <a:r>
                  <a:rPr lang="en-US" b="0" i="0">
                    <a:latin typeface="Cambria Math" panose="02040503050406030204" pitchFamily="18" charset="0"/>
                    <a:ea typeface="ＭＳ Ｐゴシック" pitchFamily="34" charset="-128"/>
                  </a:rPr>
                  <a:t>,𝑎</a:t>
                </a:r>
                <a:r>
                  <a:rPr lang="en-US" i="0">
                    <a:latin typeface="Cambria Math" panose="02040503050406030204" pitchFamily="18" charset="0"/>
                    <a:ea typeface="ＭＳ Ｐゴシック" pitchFamily="34" charset="-128"/>
                  </a:rPr>
                  <a:t>)</a:t>
                </a:r>
                <a:r>
                  <a:rPr lang="en-US" dirty="0">
                    <a:ea typeface="ＭＳ Ｐゴシック" pitchFamily="34" charset="-128"/>
                  </a:rPr>
                  <a:t>: sum of cumulative (discounted) rewards (utility) starting from state </a:t>
                </a:r>
                <a:r>
                  <a:rPr lang="en-US" i="0">
                    <a:latin typeface="Cambria Math" panose="02040503050406030204" pitchFamily="18" charset="0"/>
                    <a:ea typeface="ＭＳ Ｐゴシック" pitchFamily="34" charset="-128"/>
                  </a:rPr>
                  <a:t>𝑠</a:t>
                </a:r>
                <a:r>
                  <a:rPr lang="en-US" dirty="0">
                    <a:ea typeface="ＭＳ Ｐゴシック" pitchFamily="34" charset="-128"/>
                  </a:rPr>
                  <a:t> and taking action </a:t>
                </a:r>
                <a:r>
                  <a:rPr lang="en-US" b="0" i="0">
                    <a:latin typeface="Cambria Math" panose="02040503050406030204" pitchFamily="18" charset="0"/>
                    <a:ea typeface="ＭＳ Ｐゴシック" pitchFamily="34" charset="-128"/>
                  </a:rPr>
                  <a:t>𝑎</a:t>
                </a:r>
                <a:r>
                  <a:rPr lang="en-US" dirty="0">
                    <a:ea typeface="ＭＳ Ｐゴシック" pitchFamily="34" charset="-128"/>
                  </a:rPr>
                  <a:t>.</a:t>
                </a:r>
              </a:p>
              <a:p>
                <a:r>
                  <a:rPr lang="en-US" dirty="0">
                    <a:ea typeface="ＭＳ Ｐゴシック" pitchFamily="34" charset="-128"/>
                  </a:rPr>
                  <a:t>v</a:t>
                </a:r>
                <a:endParaRPr lang="en-US" dirty="0"/>
              </a:p>
            </p:txBody>
          </p:sp>
        </mc:Fallback>
      </mc:AlternateContent>
      <p:sp>
        <p:nvSpPr>
          <p:cNvPr id="4" name="Slide Number Placeholder 3"/>
          <p:cNvSpPr>
            <a:spLocks noGrp="1"/>
          </p:cNvSpPr>
          <p:nvPr>
            <p:ph type="sldNum" sz="quarter" idx="5"/>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1320030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Palatino"/>
                            </a:rPr>
                          </m:ctrlPr>
                        </m:sSubPr>
                        <m:e>
                          <m:r>
                            <a:rPr lang="en-US" sz="1200" b="0" i="1" smtClean="0">
                              <a:latin typeface="Cambria Math" panose="02040503050406030204" pitchFamily="18" charset="0"/>
                              <a:cs typeface="Palatino"/>
                            </a:rPr>
                            <m:t>𝑣</m:t>
                          </m:r>
                        </m:e>
                        <m:sub>
                          <m:r>
                            <a:rPr lang="en-US" sz="1200" i="1">
                              <a:latin typeface="Cambria Math" panose="02040503050406030204" pitchFamily="18" charset="0"/>
                              <a:cs typeface="Palatino"/>
                            </a:rPr>
                            <m:t>𝑘</m:t>
                          </m:r>
                          <m:r>
                            <a:rPr lang="en-US" sz="1200" i="1">
                              <a:latin typeface="Cambria Math" panose="02040503050406030204" pitchFamily="18" charset="0"/>
                              <a:cs typeface="Palatino"/>
                            </a:rPr>
                            <m:t>+1</m:t>
                          </m:r>
                        </m:sub>
                      </m:sSub>
                      <m:d>
                        <m:dPr>
                          <m:ctrlPr>
                            <a:rPr lang="en-US" sz="1200" i="1">
                              <a:latin typeface="Cambria Math" panose="02040503050406030204" pitchFamily="18" charset="0"/>
                              <a:cs typeface="Palatino"/>
                            </a:rPr>
                          </m:ctrlPr>
                        </m:dPr>
                        <m:e>
                          <m:r>
                            <a:rPr lang="en-US" sz="1200" i="1">
                              <a:latin typeface="Cambria Math" panose="02040503050406030204" pitchFamily="18" charset="0"/>
                              <a:cs typeface="Palatino"/>
                            </a:rPr>
                            <m:t>𝑠</m:t>
                          </m:r>
                        </m:e>
                      </m:d>
                      <m:r>
                        <a:rPr lang="en-US" sz="1200" b="0" i="1" smtClean="0">
                          <a:latin typeface="Cambria Math" panose="02040503050406030204" pitchFamily="18" charset="0"/>
                          <a:cs typeface="Palatino"/>
                        </a:rPr>
                        <m:t>=</m:t>
                      </m:r>
                      <m:func>
                        <m:funcPr>
                          <m:ctrlPr>
                            <a:rPr lang="en-US" sz="1200" i="1">
                              <a:latin typeface="Cambria Math" panose="02040503050406030204" pitchFamily="18" charset="0"/>
                              <a:cs typeface="Palatino"/>
                            </a:rPr>
                          </m:ctrlPr>
                        </m:funcPr>
                        <m:fName>
                          <m:limLow>
                            <m:limLowPr>
                              <m:ctrlPr>
                                <a:rPr lang="en-US" sz="1200" i="1" smtClean="0">
                                  <a:solidFill>
                                    <a:srgbClr val="C00000"/>
                                  </a:solidFill>
                                  <a:latin typeface="Cambria Math" panose="02040503050406030204" pitchFamily="18" charset="0"/>
                                  <a:cs typeface="Palatino"/>
                                </a:rPr>
                              </m:ctrlPr>
                            </m:limLowPr>
                            <m:e>
                              <m:r>
                                <m:rPr>
                                  <m:sty m:val="p"/>
                                </m:rPr>
                                <a:rPr lang="en-US" sz="1200">
                                  <a:solidFill>
                                    <a:srgbClr val="C00000"/>
                                  </a:solidFill>
                                  <a:latin typeface="Cambria Math" panose="02040503050406030204" pitchFamily="18" charset="0"/>
                                  <a:cs typeface="Palatino"/>
                                </a:rPr>
                                <m:t>max</m:t>
                              </m:r>
                            </m:e>
                            <m:lim>
                              <m:r>
                                <a:rPr lang="en-US" sz="1200" i="1">
                                  <a:solidFill>
                                    <a:srgbClr val="C00000"/>
                                  </a:solidFill>
                                  <a:latin typeface="Cambria Math" panose="02040503050406030204" pitchFamily="18" charset="0"/>
                                  <a:cs typeface="Palatino"/>
                                </a:rPr>
                                <m:t>𝑎</m:t>
                              </m:r>
                              <m:r>
                                <a:rPr lang="en-US" sz="1200" b="0" i="1" smtClean="0">
                                  <a:solidFill>
                                    <a:srgbClr val="C00000"/>
                                  </a:solidFill>
                                  <a:latin typeface="Cambria Math" panose="02040503050406030204" pitchFamily="18" charset="0"/>
                                  <a:cs typeface="Palatino"/>
                                </a:rPr>
                                <m:t>∈</m:t>
                              </m:r>
                              <m:r>
                                <a:rPr lang="en-US" sz="1200" b="0" i="1" smtClean="0">
                                  <a:solidFill>
                                    <a:srgbClr val="C00000"/>
                                  </a:solidFill>
                                  <a:latin typeface="Cambria Math" panose="02040503050406030204" pitchFamily="18" charset="0"/>
                                  <a:cs typeface="Palatino"/>
                                </a:rPr>
                                <m:t>𝐴</m:t>
                              </m:r>
                            </m:lim>
                          </m:limLow>
                        </m:fName>
                        <m:e>
                          <m:r>
                            <a:rPr lang="en-US" sz="1200" i="1">
                              <a:latin typeface="Cambria Math" panose="02040503050406030204" pitchFamily="18" charset="0"/>
                              <a:ea typeface="ＭＳ Ｐゴシック" pitchFamily="34" charset="-128"/>
                            </a:rPr>
                            <m:t>(</m:t>
                          </m:r>
                          <m:sSubSup>
                            <m:sSubSupPr>
                              <m:ctrlPr>
                                <a:rPr lang="en-US" sz="1200" i="1" smtClean="0">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𝑅</m:t>
                              </m:r>
                            </m:e>
                            <m:sub>
                              <m:r>
                                <a:rPr lang="en-US" sz="1200" i="1">
                                  <a:latin typeface="Cambria Math" panose="02040503050406030204" pitchFamily="18" charset="0"/>
                                  <a:ea typeface="ＭＳ Ｐゴシック" pitchFamily="34" charset="-128"/>
                                </a:rPr>
                                <m:t>𝑠</m:t>
                              </m:r>
                            </m:sub>
                            <m:sup>
                              <m:r>
                                <a:rPr lang="en-US" sz="1200" i="1">
                                  <a:latin typeface="Cambria Math" panose="02040503050406030204" pitchFamily="18" charset="0"/>
                                  <a:ea typeface="ＭＳ Ｐゴシック" pitchFamily="34" charset="-128"/>
                                </a:rPr>
                                <m:t>𝑎</m:t>
                              </m:r>
                            </m:sup>
                          </m:sSub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𝛾</m:t>
                          </m:r>
                          <m:nary>
                            <m:naryPr>
                              <m:chr m:val="∑"/>
                              <m:supHide m:val="on"/>
                              <m:ctrlPr>
                                <a:rPr lang="en-US" sz="1200" i="1">
                                  <a:latin typeface="Cambria Math" panose="02040503050406030204" pitchFamily="18" charset="0"/>
                                  <a:ea typeface="ＭＳ Ｐゴシック" pitchFamily="34" charset="-128"/>
                                </a:rPr>
                              </m:ctrlPr>
                            </m:naryPr>
                            <m:sub>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r>
                                <a:rPr lang="en-US" sz="1200" i="1">
                                  <a:latin typeface="Cambria Math" panose="02040503050406030204" pitchFamily="18" charset="0"/>
                                  <a:ea typeface="ＭＳ Ｐゴシック" pitchFamily="34" charset="-128"/>
                                </a:rPr>
                                <m:t>∈</m:t>
                              </m:r>
                              <m:r>
                                <a:rPr lang="en-US" sz="1200" i="1">
                                  <a:latin typeface="Cambria Math" panose="02040503050406030204" pitchFamily="18" charset="0"/>
                                  <a:ea typeface="ＭＳ Ｐゴシック" pitchFamily="34" charset="-128"/>
                                </a:rPr>
                                <m:t>𝑆</m:t>
                              </m:r>
                            </m:sub>
                            <m:sup/>
                            <m:e>
                              <m:sSubSup>
                                <m:sSubSupPr>
                                  <m:ctrlPr>
                                    <a:rPr lang="en-US" sz="1200" i="1">
                                      <a:latin typeface="Cambria Math" panose="02040503050406030204" pitchFamily="18" charset="0"/>
                                      <a:ea typeface="ＭＳ Ｐゴシック" pitchFamily="34" charset="-128"/>
                                    </a:rPr>
                                  </m:ctrlPr>
                                </m:sSubSupPr>
                                <m:e>
                                  <m:r>
                                    <a:rPr lang="en-US" sz="1200" i="1">
                                      <a:latin typeface="Cambria Math" panose="02040503050406030204" pitchFamily="18" charset="0"/>
                                      <a:ea typeface="ＭＳ Ｐゴシック" pitchFamily="34" charset="-128"/>
                                    </a:rPr>
                                    <m:t>𝑃</m:t>
                                  </m:r>
                                </m:e>
                                <m:sub>
                                  <m:r>
                                    <a:rPr lang="en-US" sz="1200" i="1">
                                      <a:latin typeface="Cambria Math" panose="02040503050406030204" pitchFamily="18" charset="0"/>
                                      <a:ea typeface="ＭＳ Ｐゴシック" pitchFamily="34" charset="-128"/>
                                    </a:rPr>
                                    <m:t>𝑠</m:t>
                                  </m:r>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sub>
                                <m:sup>
                                  <m:r>
                                    <a:rPr lang="en-US" sz="1200" i="1">
                                      <a:latin typeface="Cambria Math" panose="02040503050406030204" pitchFamily="18" charset="0"/>
                                      <a:ea typeface="ＭＳ Ｐゴシック" pitchFamily="34" charset="-128"/>
                                    </a:rPr>
                                    <m:t>𝑎</m:t>
                                  </m:r>
                                </m:sup>
                              </m:sSubSup>
                              <m:sSub>
                                <m:sSubPr>
                                  <m:ctrlPr>
                                    <a:rPr lang="en-US" sz="1200" i="1">
                                      <a:latin typeface="Cambria Math" panose="02040503050406030204" pitchFamily="18" charset="0"/>
                                      <a:ea typeface="ＭＳ Ｐゴシック" pitchFamily="34" charset="-128"/>
                                    </a:rPr>
                                  </m:ctrlPr>
                                </m:sSubPr>
                                <m:e>
                                  <m:r>
                                    <a:rPr lang="en-US" sz="1200" i="1">
                                      <a:latin typeface="Cambria Math" panose="02040503050406030204" pitchFamily="18" charset="0"/>
                                      <a:ea typeface="ＭＳ Ｐゴシック" pitchFamily="34" charset="-128"/>
                                    </a:rPr>
                                    <m:t>𝑣</m:t>
                                  </m:r>
                                </m:e>
                                <m:sub>
                                  <m:r>
                                    <a:rPr lang="en-US" sz="1200" i="1">
                                      <a:latin typeface="Cambria Math" panose="02040503050406030204" pitchFamily="18" charset="0"/>
                                      <a:ea typeface="ＭＳ Ｐゴシック" pitchFamily="34" charset="-128"/>
                                    </a:rPr>
                                    <m:t>𝑘</m:t>
                                  </m:r>
                                </m:sub>
                              </m:sSub>
                              <m:d>
                                <m:dPr>
                                  <m:ctrlPr>
                                    <a:rPr lang="en-US" sz="1200" i="1">
                                      <a:latin typeface="Cambria Math" panose="02040503050406030204" pitchFamily="18" charset="0"/>
                                      <a:ea typeface="ＭＳ Ｐゴシック" pitchFamily="34" charset="-128"/>
                                    </a:rPr>
                                  </m:ctrlPr>
                                </m:dPr>
                                <m:e>
                                  <m:sSup>
                                    <m:sSupPr>
                                      <m:ctrlPr>
                                        <a:rPr lang="en-US" sz="1200" i="1">
                                          <a:latin typeface="Cambria Math" panose="02040503050406030204" pitchFamily="18" charset="0"/>
                                          <a:ea typeface="ＭＳ Ｐゴシック" pitchFamily="34" charset="-128"/>
                                        </a:rPr>
                                      </m:ctrlPr>
                                    </m:sSupPr>
                                    <m:e>
                                      <m:r>
                                        <a:rPr lang="en-US" sz="1200" i="1">
                                          <a:latin typeface="Cambria Math" panose="02040503050406030204" pitchFamily="18" charset="0"/>
                                          <a:ea typeface="ＭＳ Ｐゴシック" pitchFamily="34" charset="-128"/>
                                        </a:rPr>
                                        <m:t>𝑠</m:t>
                                      </m:r>
                                    </m:e>
                                    <m:sup>
                                      <m:r>
                                        <a:rPr lang="en-US" sz="1200" i="1">
                                          <a:latin typeface="Cambria Math" panose="02040503050406030204" pitchFamily="18" charset="0"/>
                                          <a:ea typeface="ＭＳ Ｐゴシック" pitchFamily="34" charset="-128"/>
                                        </a:rPr>
                                        <m:t>′</m:t>
                                      </m:r>
                                    </m:sup>
                                  </m:sSup>
                                </m:e>
                              </m:d>
                            </m:e>
                          </m:nary>
                        </m:e>
                      </m:func>
                      <m:r>
                        <a:rPr lang="en-US" sz="1200" b="0" i="1" smtClean="0">
                          <a:latin typeface="Cambria Math" panose="02040503050406030204" pitchFamily="18" charset="0"/>
                          <a:cs typeface="Palatino"/>
                        </a:rPr>
                        <m:t>)</m:t>
                      </m:r>
                    </m:oMath>
                  </m:oMathPara>
                </a14:m>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compute value function based on its definition (suppose all other transitions have reward 0): Suppose we observe transitions (B, east, C, -2) and (C, east, D, -2). We can compute value function based on its definition (suppose all other transitions have reward 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MDP is unknown, we need to use TD-Learning.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a:latin typeface="Cambria Math" panose="02040503050406030204" pitchFamily="18" charset="0"/>
                    <a:cs typeface="Palatino"/>
                  </a:rPr>
                  <a:t>𝑣_(</a:t>
                </a:r>
                <a:r>
                  <a:rPr lang="en-US" sz="1200" i="0">
                    <a:latin typeface="Cambria Math" panose="02040503050406030204" pitchFamily="18" charset="0"/>
                    <a:cs typeface="Palatino"/>
                  </a:rPr>
                  <a:t>𝑘+1) </a:t>
                </a:r>
                <a:r>
                  <a:rPr lang="en-US" sz="1200" i="0">
                    <a:latin typeface="Cambria Math" panose="02040503050406030204" pitchFamily="18" charset="0"/>
                  </a:rPr>
                  <a:t>(</a:t>
                </a:r>
                <a:r>
                  <a:rPr lang="en-US" sz="1200" i="0">
                    <a:latin typeface="Cambria Math" panose="02040503050406030204" pitchFamily="18" charset="0"/>
                    <a:cs typeface="Palatino"/>
                  </a:rPr>
                  <a:t>𝑠)</a:t>
                </a:r>
                <a:r>
                  <a:rPr lang="en-US" sz="1200" b="0" i="0">
                    <a:latin typeface="Cambria Math" panose="02040503050406030204" pitchFamily="18" charset="0"/>
                    <a:cs typeface="Palatino"/>
                  </a:rPr>
                  <a:t>=</a:t>
                </a:r>
                <a:r>
                  <a:rPr lang="en-US" sz="1200" i="0">
                    <a:solidFill>
                      <a:srgbClr val="C00000"/>
                    </a:solidFill>
                    <a:latin typeface="Cambria Math" panose="02040503050406030204" pitchFamily="18" charset="0"/>
                    <a:cs typeface="Palatino"/>
                  </a:rPr>
                  <a:t>max┬(𝑎</a:t>
                </a:r>
                <a:r>
                  <a:rPr lang="en-US" sz="1200" b="0" i="0">
                    <a:solidFill>
                      <a:srgbClr val="C00000"/>
                    </a:solidFill>
                    <a:latin typeface="Cambria Math" panose="02040503050406030204" pitchFamily="18" charset="0"/>
                    <a:cs typeface="Palatino"/>
                  </a:rPr>
                  <a:t>∈𝐴)⁡〖</a:t>
                </a:r>
                <a:r>
                  <a:rPr lang="en-US" sz="1200" i="0">
                    <a:latin typeface="Cambria Math" panose="02040503050406030204" pitchFamily="18" charset="0"/>
                    <a:ea typeface="ＭＳ Ｐゴシック" pitchFamily="34" charset="-128"/>
                  </a:rPr>
                  <a:t>(𝑅_𝑠^𝑎+𝛾∑_(𝑠^′∈𝑆)▒〖𝑃_(𝑠𝑠^′)^𝑎 𝑣_𝑘 (𝑠^′ ) 〗〗</a:t>
                </a:r>
                <a:r>
                  <a:rPr lang="en-US" sz="1200" b="0" i="0">
                    <a:latin typeface="Cambria Math" panose="02040503050406030204" pitchFamily="18" charset="0"/>
                    <a:cs typeface="Palatino"/>
                  </a:rPr>
                  <a:t>)</a:t>
                </a:r>
                <a:endParaRPr lang="en-US" sz="1200" dirty="0">
                  <a:latin typeface="Palatino"/>
                  <a:cs typeface="Palatin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34" charset="-128"/>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2234725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d>
                  </m:oMath>
                </a14:m>
                <a:r>
                  <a:rPr lang="en-US" dirty="0"/>
                  <a:t>, but we can also keep track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which are computed during the process of computing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obtain </a:t>
                </a:r>
                <a:r>
                  <a:rPr lang="en-US" i="0">
                    <a:latin typeface="Cambria Math" panose="02040503050406030204" pitchFamily="18" charset="0"/>
                  </a:rPr>
                  <a:t>𝑞_∗ (</a:t>
                </a:r>
                <a:r>
                  <a:rPr lang="en-US" b="0" i="0">
                    <a:latin typeface="Cambria Math" panose="02040503050406030204" pitchFamily="18" charset="0"/>
                  </a:rPr>
                  <a:t>𝑠</a:t>
                </a:r>
                <a:r>
                  <a:rPr lang="en-US" i="0">
                    <a:latin typeface="Cambria Math" panose="02040503050406030204" pitchFamily="18" charset="0"/>
                  </a:rPr>
                  <a:t>,𝑎)</a:t>
                </a:r>
                <a:r>
                  <a:rPr lang="en-US" dirty="0"/>
                  <a:t> from </a:t>
                </a:r>
                <a:r>
                  <a:rPr lang="en-US" b="0" i="0">
                    <a:latin typeface="Cambria Math" panose="02040503050406030204" pitchFamily="18" charset="0"/>
                  </a:rPr>
                  <a:t>𝑣_∗ </a:t>
                </a:r>
                <a:r>
                  <a:rPr lang="en-US" i="0">
                    <a:latin typeface="Cambria Math" panose="02040503050406030204" pitchFamily="18" charset="0"/>
                  </a:rPr>
                  <a:t>(</a:t>
                </a:r>
                <a:r>
                  <a:rPr lang="en-US" b="0" i="0">
                    <a:latin typeface="Cambria Math" panose="02040503050406030204" pitchFamily="18" charset="0"/>
                  </a:rPr>
                  <a:t>𝑠)</a:t>
                </a:r>
                <a:r>
                  <a:rPr lang="en-US" dirty="0"/>
                  <a:t>, but we can also keep track of </a:t>
                </a:r>
                <a:r>
                  <a:rPr lang="en-US" i="0">
                    <a:latin typeface="Cambria Math" panose="02040503050406030204" pitchFamily="18" charset="0"/>
                  </a:rPr>
                  <a:t>𝑞_∗ (𝑠,𝑎)</a:t>
                </a:r>
                <a:r>
                  <a:rPr lang="en-US" dirty="0"/>
                  <a:t>, which are computed during the process of computing </a:t>
                </a:r>
                <a:r>
                  <a:rPr lang="en-US" i="0">
                    <a:latin typeface="Cambria Math" panose="02040503050406030204" pitchFamily="18" charset="0"/>
                  </a:rPr>
                  <a:t>𝑣_∗ (𝑠)</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2184010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65564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r>
                  <a:rPr lang="en-US" dirty="0"/>
                  <a:t>CH08: Planning and Learning</a:t>
                </a:r>
              </a:p>
              <a:p>
                <a:pPr lvl="1">
                  <a:lnSpc>
                    <a:spcPct val="80000"/>
                  </a:lnSpc>
                </a:pPr>
                <a:r>
                  <a:rPr lang="en-US" dirty="0"/>
                  <a:t>Normalize to estimate the probabilities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endParaRPr lang="en-US" b="1" dirty="0"/>
              </a:p>
              <a:p>
                <a:endParaRPr lang="en-SE" dirty="0"/>
              </a:p>
            </p:txBody>
          </p:sp>
        </mc:Choice>
        <mc:Fallback xmlns="">
          <p:sp>
            <p:nvSpPr>
              <p:cNvPr id="3" name="Notes Placeholder 2"/>
              <p:cNvSpPr>
                <a:spLocks noGrp="1"/>
              </p:cNvSpPr>
              <p:nvPr>
                <p:ph type="body" idx="1"/>
              </p:nvPr>
            </p:nvSpPr>
            <p:spPr/>
            <p:txBody>
              <a:bodyPr/>
              <a:lstStyle/>
              <a:p>
                <a:r>
                  <a:rPr lang="en-US" dirty="0"/>
                  <a:t>Learn an approximate MSP based on experiences, then solve the learned MDP</a:t>
                </a:r>
              </a:p>
              <a:p>
                <a:r>
                  <a:rPr lang="en-US" dirty="0"/>
                  <a:t>counting transitions out of each state</a:t>
                </a:r>
              </a:p>
              <a:p>
                <a:pPr lvl="1">
                  <a:lnSpc>
                    <a:spcPct val="80000"/>
                  </a:lnSpc>
                </a:pPr>
                <a:endParaRPr lang="en-US" dirty="0"/>
              </a:p>
              <a:p>
                <a:pPr lvl="1">
                  <a:lnSpc>
                    <a:spcPct val="80000"/>
                  </a:lnSpc>
                </a:pPr>
                <a:r>
                  <a:rPr lang="en-US" dirty="0"/>
                  <a:t>Normalize to estimate the probabilities </a:t>
                </a:r>
                <a:r>
                  <a:rPr lang="en-US" i="0">
                    <a:latin typeface="Cambria Math" panose="02040503050406030204" pitchFamily="18" charset="0"/>
                  </a:rPr>
                  <a:t>𝑝(𝑟,𝑠′│𝑠,𝑎)</a:t>
                </a:r>
                <a:r>
                  <a:rPr lang="en-US" dirty="0">
                    <a:ea typeface="ＭＳ Ｐゴシック" pitchFamily="34" charset="-128"/>
                  </a:rPr>
                  <a:t> </a:t>
                </a:r>
                <a:endParaRPr lang="en-US" b="1"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185491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(may update </a:t>
                </a:r>
                <a14:m>
                  <m:oMath xmlns:m="http://schemas.openxmlformats.org/officeDocument/2006/math">
                    <m:r>
                      <a:rPr lang="en-US" i="1">
                        <a:latin typeface="Cambria Math" panose="02040503050406030204" pitchFamily="18" charset="0"/>
                      </a:rPr>
                      <m:t>𝜋</m:t>
                    </m:r>
                  </m:oMath>
                </a14:m>
                <a:r>
                  <a:rPr lang="en-US" dirty="0"/>
                  <a:t> and re-learn </a:t>
                </a:r>
                <a14:m>
                  <m:oMath xmlns:m="http://schemas.openxmlformats.org/officeDocument/2006/math">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𝑇</m:t>
                        </m:r>
                      </m:e>
                    </m:acc>
                    <m:r>
                      <a:rPr lang="en-US" i="1" dirty="0" smtClean="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𝑠</m:t>
                    </m:r>
                    <m:r>
                      <a:rPr lang="en-US" i="1" dirty="0" smtClean="0">
                        <a:latin typeface="Cambria Math" panose="02040503050406030204" pitchFamily="18" charset="0"/>
                      </a:rPr>
                      <m:t>’)</m:t>
                    </m:r>
                  </m:oMath>
                </a14:m>
                <a:r>
                  <a:rPr lang="en-US" dirty="0"/>
                  <a:t> iteratively)</a:t>
                </a:r>
                <a:endParaRPr lang="en-SE" dirty="0"/>
              </a:p>
            </p:txBody>
          </p:sp>
        </mc:Choice>
        <mc:Fallback xmlns="">
          <p:sp>
            <p:nvSpPr>
              <p:cNvPr id="3" name="Notes Placeholder 2"/>
              <p:cNvSpPr>
                <a:spLocks noGrp="1"/>
              </p:cNvSpPr>
              <p:nvPr>
                <p:ph type="body" idx="1"/>
              </p:nvPr>
            </p:nvSpPr>
            <p:spPr/>
            <p:txBody>
              <a:bodyPr/>
              <a:lstStyle/>
              <a:p>
                <a:r>
                  <a:rPr lang="en-US" dirty="0"/>
                  <a:t> (may update </a:t>
                </a:r>
                <a:r>
                  <a:rPr lang="en-US" i="0">
                    <a:latin typeface="Cambria Math" panose="02040503050406030204" pitchFamily="18" charset="0"/>
                  </a:rPr>
                  <a:t>𝜋</a:t>
                </a:r>
                <a:r>
                  <a:rPr lang="en-US" dirty="0"/>
                  <a:t> and re-learn </a:t>
                </a:r>
                <a:r>
                  <a:rPr lang="en-US" i="0" dirty="0">
                    <a:latin typeface="Cambria Math" panose="02040503050406030204" pitchFamily="18" charset="0"/>
                  </a:rPr>
                  <a:t>𝑇</a:t>
                </a:r>
                <a:r>
                  <a:rPr lang="en-US" b="0" i="0" dirty="0">
                    <a:latin typeface="Cambria Math" panose="02040503050406030204" pitchFamily="18" charset="0"/>
                  </a:rPr>
                  <a:t> ̂</a:t>
                </a:r>
                <a:r>
                  <a:rPr lang="en-US" i="0" dirty="0">
                    <a:latin typeface="Cambria Math" panose="02040503050406030204" pitchFamily="18" charset="0"/>
                  </a:rPr>
                  <a:t>(</a:t>
                </a:r>
                <a:r>
                  <a:rPr lang="en-US" i="0" dirty="0" err="1">
                    <a:latin typeface="Cambria Math" panose="02040503050406030204" pitchFamily="18" charset="0"/>
                  </a:rPr>
                  <a:t>𝑠,𝑎,𝑠</a:t>
                </a:r>
                <a:r>
                  <a:rPr lang="en-US" i="0" dirty="0">
                    <a:latin typeface="Cambria Math" panose="02040503050406030204" pitchFamily="18" charset="0"/>
                  </a:rPr>
                  <a:t>’)</a:t>
                </a:r>
                <a:r>
                  <a:rPr lang="en-US" dirty="0"/>
                  <a:t> iteratively)</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75520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992188" y="768350"/>
            <a:ext cx="5114925" cy="3836988"/>
          </a:xfrm>
          <a:ln/>
        </p:spPr>
      </p:sp>
      <mc:AlternateContent xmlns:mc="http://schemas.openxmlformats.org/markup-compatibility/2006" xmlns:a14="http://schemas.microsoft.com/office/drawing/2010/main">
        <mc:Choice Requires="a14">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cs typeface="Calibri"/>
                        </a:rPr>
                        <m:t>𝑇</m:t>
                      </m:r>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ja-JP" altLang="en-US" i="1" dirty="0">
                          <a:solidFill>
                            <a:schemeClr val="tx1"/>
                          </a:solidFill>
                          <a:latin typeface="Cambria Math" panose="02040503050406030204" pitchFamily="18" charset="0"/>
                          <a:cs typeface="Calibri"/>
                        </a:rPr>
                        <m:t>’</m:t>
                      </m:r>
                      <m:r>
                        <a:rPr lang="en-US" altLang="ja-JP" i="1" dirty="0">
                          <a:solidFill>
                            <a:schemeClr val="tx1"/>
                          </a:solidFill>
                          <a:latin typeface="Cambria Math" panose="02040503050406030204" pitchFamily="18" charset="0"/>
                          <a:cs typeface="Calibri"/>
                        </a:rPr>
                        <m:t>)</m:t>
                      </m:r>
                    </m:oMath>
                  </m:oMathPara>
                </a14:m>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Choice>
        <mc:Fallback xmlns="">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i="0" dirty="0">
                    <a:solidFill>
                      <a:schemeClr val="tx1"/>
                    </a:solidFill>
                    <a:latin typeface="Cambria Math" panose="02040503050406030204" pitchFamily="18" charset="0"/>
                    <a:cs typeface="Calibri"/>
                  </a:rPr>
                  <a:t>𝑇(</a:t>
                </a:r>
                <a:r>
                  <a:rPr lang="en-US" i="0" dirty="0" err="1">
                    <a:solidFill>
                      <a:schemeClr val="tx1"/>
                    </a:solidFill>
                    <a:latin typeface="Cambria Math" panose="02040503050406030204" pitchFamily="18" charset="0"/>
                    <a:cs typeface="Calibri"/>
                  </a:rPr>
                  <a:t>𝑠,𝑎,𝑠</a:t>
                </a:r>
                <a:r>
                  <a:rPr lang="ja-JP" altLang="en-US" i="0" dirty="0">
                    <a:solidFill>
                      <a:schemeClr val="tx1"/>
                    </a:solidFill>
                    <a:latin typeface="Cambria Math" panose="02040503050406030204" pitchFamily="18" charset="0"/>
                    <a:cs typeface="Calibri"/>
                  </a:rPr>
                  <a:t>’</a:t>
                </a:r>
                <a:r>
                  <a:rPr lang="en-US" altLang="ja-JP" i="0" dirty="0">
                    <a:solidFill>
                      <a:schemeClr val="tx1"/>
                    </a:solidFill>
                    <a:latin typeface="Cambria Math" panose="02040503050406030204" pitchFamily="18" charset="0"/>
                    <a:cs typeface="Calibri"/>
                  </a:rPr>
                  <a:t>)</a:t>
                </a:r>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a:p>
                <a:endParaRPr lang="en-US" dirty="0">
                  <a:ea typeface="ＭＳ Ｐゴシック" pitchFamily="34" charset="-128"/>
                </a:endParaRPr>
              </a:p>
              <a:p>
                <a:r>
                  <a:rPr lang="en-US" dirty="0">
                    <a:ea typeface="ＭＳ Ｐゴシック" pitchFamily="34" charset="-128"/>
                  </a:rPr>
                  <a:t>Best average, long term reward</a:t>
                </a:r>
              </a:p>
              <a:p>
                <a:r>
                  <a:rPr lang="en-US" dirty="0" err="1">
                    <a:ea typeface="ＭＳ Ｐゴシック" pitchFamily="34" charset="-128"/>
                  </a:rPr>
                  <a:t>Expectimax</a:t>
                </a:r>
                <a:r>
                  <a:rPr lang="en-US" dirty="0">
                    <a:ea typeface="ＭＳ Ｐゴシック" pitchFamily="34" charset="-128"/>
                  </a:rPr>
                  <a:t>, but no real terminal node.</a:t>
                </a:r>
              </a:p>
              <a:p>
                <a:r>
                  <a:rPr lang="en-US" dirty="0">
                    <a:ea typeface="ＭＳ Ｐゴシック" pitchFamily="34" charset="-128"/>
                  </a:rPr>
                  <a:t>Does not have min-nodes</a:t>
                </a:r>
              </a:p>
              <a:p>
                <a:endParaRPr lang="en-US" dirty="0">
                  <a:ea typeface="ＭＳ Ｐゴシック" pitchFamily="34" charset="-128"/>
                </a:endParaRPr>
              </a:p>
              <a:p>
                <a:r>
                  <a:rPr lang="en-US" dirty="0">
                    <a:ea typeface="ＭＳ Ｐゴシック" pitchFamily="34" charset="-128"/>
                  </a:rPr>
                  <a:t>State node vs q state nodes</a:t>
                </a:r>
              </a:p>
            </p:txBody>
          </p:sp>
        </mc:Fallback>
      </mc:AlternateContent>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12</a:t>
            </a:fld>
            <a:endParaRPr lang="en-US" dirty="0"/>
          </a:p>
        </p:txBody>
      </p:sp>
    </p:spTree>
    <p:extLst>
      <p:ext uri="{BB962C8B-B14F-4D97-AF65-F5344CB8AC3E}">
        <p14:creationId xmlns:p14="http://schemas.microsoft.com/office/powerpoint/2010/main" val="41029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992188" y="768350"/>
            <a:ext cx="5114925"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a:p>
            <a:endParaRPr lang="en-US" dirty="0">
              <a:ea typeface="ＭＳ Ｐゴシック" pitchFamily="34" charset="-128"/>
            </a:endParaRPr>
          </a:p>
          <a:p>
            <a:r>
              <a:rPr lang="en-US" dirty="0">
                <a:ea typeface="ＭＳ Ｐゴシック" pitchFamily="34" charset="-128"/>
              </a:rPr>
              <a:t>Repeated loop, difference from search, is a win. Distinction of visiting a state.</a:t>
            </a:r>
          </a:p>
          <a:p>
            <a:endParaRPr lang="en-US" dirty="0">
              <a:ea typeface="ＭＳ Ｐゴシック" pitchFamily="34" charset="-128"/>
            </a:endParaRPr>
          </a:p>
          <a:p>
            <a:r>
              <a:rPr lang="en-US" dirty="0">
                <a:ea typeface="ＭＳ Ｐゴシック" pitchFamily="34" charset="-128"/>
              </a:rPr>
              <a:t>Do the example.</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14</a:t>
            </a:fld>
            <a:endParaRPr lang="en-US"/>
          </a:p>
        </p:txBody>
      </p:sp>
    </p:spTree>
    <p:extLst>
      <p:ext uri="{BB962C8B-B14F-4D97-AF65-F5344CB8AC3E}">
        <p14:creationId xmlns:p14="http://schemas.microsoft.com/office/powerpoint/2010/main" val="35131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1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10.png"/><Relationship Id="rId11" Type="http://schemas.openxmlformats.org/officeDocument/2006/relationships/image" Target="../media/image37.png"/><Relationship Id="rId5" Type="http://schemas.openxmlformats.org/officeDocument/2006/relationships/notesSlide" Target="../notesSlides/notesSlide9.xml"/><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0.png"/><Relationship Id="rId18" Type="http://schemas.openxmlformats.org/officeDocument/2006/relationships/image" Target="../media/image46.png"/><Relationship Id="rId3" Type="http://schemas.openxmlformats.org/officeDocument/2006/relationships/image" Target="../media/image371.png"/><Relationship Id="rId7" Type="http://schemas.openxmlformats.org/officeDocument/2006/relationships/image" Target="../media/image41.png"/><Relationship Id="rId12" Type="http://schemas.openxmlformats.org/officeDocument/2006/relationships/image" Target="../media/image310.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300.png"/><Relationship Id="rId5" Type="http://schemas.openxmlformats.org/officeDocument/2006/relationships/image" Target="../media/image39.png"/><Relationship Id="rId15" Type="http://schemas.openxmlformats.org/officeDocument/2006/relationships/image" Target="../media/image340.png"/><Relationship Id="rId10" Type="http://schemas.openxmlformats.org/officeDocument/2006/relationships/image" Target="../media/image29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54.emf"/><Relationship Id="rId18" Type="http://schemas.openxmlformats.org/officeDocument/2006/relationships/image" Target="../media/image59.emf"/><Relationship Id="rId3" Type="http://schemas.openxmlformats.org/officeDocument/2006/relationships/image" Target="../media/image200.png"/><Relationship Id="rId21" Type="http://schemas.openxmlformats.org/officeDocument/2006/relationships/image" Target="../media/image62.emf"/><Relationship Id="rId7" Type="http://schemas.openxmlformats.org/officeDocument/2006/relationships/image" Target="../media/image250.png"/><Relationship Id="rId12" Type="http://schemas.openxmlformats.org/officeDocument/2006/relationships/image" Target="../media/image53.emf"/><Relationship Id="rId17" Type="http://schemas.openxmlformats.org/officeDocument/2006/relationships/image" Target="../media/image58.emf"/><Relationship Id="rId2" Type="http://schemas.openxmlformats.org/officeDocument/2006/relationships/notesSlide" Target="../notesSlides/notesSlide15.xml"/><Relationship Id="rId16" Type="http://schemas.openxmlformats.org/officeDocument/2006/relationships/image" Target="../media/image57.emf"/><Relationship Id="rId20"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52.emf"/><Relationship Id="rId24" Type="http://schemas.openxmlformats.org/officeDocument/2006/relationships/image" Target="../media/image52.png"/><Relationship Id="rId5" Type="http://schemas.openxmlformats.org/officeDocument/2006/relationships/image" Target="../media/image220.png"/><Relationship Id="rId15" Type="http://schemas.openxmlformats.org/officeDocument/2006/relationships/image" Target="../media/image56.emf"/><Relationship Id="rId23" Type="http://schemas.openxmlformats.org/officeDocument/2006/relationships/image" Target="../media/image51.png"/><Relationship Id="rId10" Type="http://schemas.openxmlformats.org/officeDocument/2006/relationships/image" Target="../media/image51.emf"/><Relationship Id="rId19" Type="http://schemas.openxmlformats.org/officeDocument/2006/relationships/image" Target="../media/image60.emf"/><Relationship Id="rId4" Type="http://schemas.openxmlformats.org/officeDocument/2006/relationships/image" Target="../media/image210.png"/><Relationship Id="rId9" Type="http://schemas.openxmlformats.org/officeDocument/2006/relationships/image" Target="../media/image50.emf"/><Relationship Id="rId14" Type="http://schemas.openxmlformats.org/officeDocument/2006/relationships/image" Target="../media/image55.emf"/><Relationship Id="rId22" Type="http://schemas.openxmlformats.org/officeDocument/2006/relationships/image" Target="../media/image63.emf"/></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1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01.png"/><Relationship Id="rId4" Type="http://schemas.openxmlformats.org/officeDocument/2006/relationships/image" Target="../media/image7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6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11.png"/><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5.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871.png"/><Relationship Id="rId7" Type="http://schemas.openxmlformats.org/officeDocument/2006/relationships/image" Target="../media/image8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48.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5.png"/><Relationship Id="rId7" Type="http://schemas.openxmlformats.org/officeDocument/2006/relationships/image" Target="../media/image8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90.png"/><Relationship Id="rId4"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107.png"/><Relationship Id="rId7" Type="http://schemas.openxmlformats.org/officeDocument/2006/relationships/image" Target="../media/image8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31.png"/><Relationship Id="rId5" Type="http://schemas.openxmlformats.org/officeDocument/2006/relationships/image" Target="../media/image82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790.png"/><Relationship Id="rId4" Type="http://schemas.openxmlformats.org/officeDocument/2006/relationships/image" Target="../media/image760.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10.png"/><Relationship Id="rId4" Type="http://schemas.openxmlformats.org/officeDocument/2006/relationships/image" Target="../media/image1000.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10.png"/><Relationship Id="rId4" Type="http://schemas.openxmlformats.org/officeDocument/2006/relationships/image" Target="../media/image1000.png"/></Relationships>
</file>

<file path=ppt/slides/_rels/slide5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511.png"/><Relationship Id="rId4" Type="http://schemas.openxmlformats.org/officeDocument/2006/relationships/image" Target="../media/image411.png"/></Relationships>
</file>

<file path=ppt/slides/_rels/slide60.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image" Target="../media/image810.png"/><Relationship Id="rId7" Type="http://schemas.openxmlformats.org/officeDocument/2006/relationships/image" Target="../media/image8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87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L7.1  MDP Planning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733800"/>
            <a:ext cx="6400800" cy="1752600"/>
          </a:xfrm>
        </p:spPr>
        <p:txBody>
          <a:bodyPr rtlCol="0">
            <a:normAutofit/>
          </a:bodyPr>
          <a:lstStyle/>
          <a:p>
            <a:r>
              <a:rPr lang="en-US" altLang="zh-CN" dirty="0"/>
              <a:t>Zonghua </a:t>
            </a:r>
            <a:r>
              <a:rPr lang="en-US" altLang="zh-CN"/>
              <a:t>Gu 2021</a:t>
            </a:r>
            <a:endParaRPr lang="en-US" altLang="zh-CN" dirty="0"/>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4C76FB5-D22A-4B30-8201-4391A28770C9}"/>
              </a:ext>
            </a:extLst>
          </p:cNvPr>
          <p:cNvSpPr/>
          <p:nvPr/>
        </p:nvSpPr>
        <p:spPr>
          <a:xfrm>
            <a:off x="1650367" y="6477000"/>
            <a:ext cx="5843266" cy="400110"/>
          </a:xfrm>
          <a:prstGeom prst="rect">
            <a:avLst/>
          </a:prstGeom>
        </p:spPr>
        <p:txBody>
          <a:bodyPr wrap="none">
            <a:spAutoFit/>
          </a:bodyPr>
          <a:lstStyle/>
          <a:p>
            <a:r>
              <a:rPr lang="en-US" sz="1000" dirty="0"/>
              <a:t>Acknowledgement: slides based on https://www.coursera.org/specializations/reinforcement-learning </a:t>
            </a:r>
          </a:p>
          <a:p>
            <a:r>
              <a:rPr lang="en-US" sz="1000" dirty="0"/>
              <a:t>And textbook by Sutton and </a:t>
            </a:r>
            <a:r>
              <a:rPr lang="en-US" sz="1000" dirty="0" err="1"/>
              <a:t>Barto</a:t>
            </a:r>
            <a:r>
              <a:rPr lang="en-US" sz="1000" dirty="0"/>
              <a:t> http://incompleteideas.net/book/the-book-2nd.html</a:t>
            </a:r>
            <a:endParaRPr lang="en-SE" sz="1000" dirty="0"/>
          </a:p>
        </p:txBody>
      </p:sp>
      <p:pic>
        <p:nvPicPr>
          <p:cNvPr id="1026" name="Picture 2">
            <a:extLst>
              <a:ext uri="{FF2B5EF4-FFF2-40B4-BE49-F238E27FC236}">
                <a16:creationId xmlns:a16="http://schemas.microsoft.com/office/drawing/2014/main" id="{B355609D-9AD9-4555-903E-3F985918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4283136"/>
            <a:ext cx="3581400" cy="22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a:t>
            </a:r>
          </a:p>
        </p:txBody>
      </p:sp>
      <mc:AlternateContent xmlns:mc="http://schemas.openxmlformats.org/markup-compatibility/2006" xmlns:a14="http://schemas.microsoft.com/office/drawing/2010/main">
        <mc:Choice Requires="a14">
          <p:sp>
            <p:nvSpPr>
              <p:cNvPr id="35842" name="Rectangle 3"/>
              <p:cNvSpPr>
                <a:spLocks noGrp="1" noChangeArrowheads="1"/>
              </p:cNvSpPr>
              <p:nvPr>
                <p:ph idx="1"/>
              </p:nvPr>
            </p:nvSpPr>
            <p:spPr>
              <a:xfrm>
                <a:off x="342900" y="1143000"/>
                <a:ext cx="8401050" cy="2810120"/>
              </a:xfrm>
            </p:spPr>
            <p:txBody>
              <a:bodyPr>
                <a:normAutofit fontScale="77500" lnSpcReduction="20000"/>
              </a:bodyPr>
              <a:lstStyle/>
              <a:p>
                <a:r>
                  <a:rPr lang="en-US" dirty="0">
                    <a:ea typeface="ＭＳ Ｐゴシック" pitchFamily="34" charset="-128"/>
                    <a:cs typeface="Calibri"/>
                  </a:rPr>
                  <a:t>Each MDP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projects a search tree starting from it.</a:t>
                </a:r>
              </a:p>
              <a:p>
                <a:r>
                  <a:rPr lang="en-US" dirty="0">
                    <a:ea typeface="ＭＳ Ｐゴシック" pitchFamily="34" charset="-128"/>
                    <a:cs typeface="Calibri"/>
                  </a:rPr>
                  <a:t>In general, both policy and environment may be stochastic</a:t>
                </a:r>
              </a:p>
              <a:p>
                <a:pPr lvl="1"/>
                <a:r>
                  <a:rPr lang="en-US" dirty="0">
                    <a:solidFill>
                      <a:schemeClr val="tx1"/>
                    </a:solidFill>
                  </a:rPr>
                  <a:t>Policy </a:t>
                </a:r>
                <a14:m>
                  <m:oMath xmlns:m="http://schemas.openxmlformats.org/officeDocument/2006/math">
                    <m:r>
                      <a:rPr lang="en-US" i="1" smtClean="0">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oMath>
                </a14:m>
                <a:r>
                  <a:rPr lang="en-US" dirty="0">
                    <a:ea typeface="ＭＳ Ｐゴシック" pitchFamily="34" charset="-128"/>
                    <a:cs typeface="Calibri"/>
                  </a:rPr>
                  <a:t>: probability distribution over possible actions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from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a:t>
                </a:r>
              </a:p>
              <a:p>
                <a:pPr lvl="1"/>
                <a:r>
                  <a:rPr lang="en-US" dirty="0"/>
                  <a:t>Environment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cs typeface="Calibri"/>
                  </a:rPr>
                  <a:t>: if agent takes action </a:t>
                </a:r>
                <a14:m>
                  <m:oMath xmlns:m="http://schemas.openxmlformats.org/officeDocument/2006/math">
                    <m:r>
                      <a:rPr lang="en-US" b="0" i="1" smtClean="0">
                        <a:latin typeface="Cambria Math" panose="02040503050406030204" pitchFamily="18" charset="0"/>
                        <a:ea typeface="ＭＳ Ｐゴシック" pitchFamily="34" charset="-128"/>
                        <a:cs typeface="Calibri"/>
                      </a:rPr>
                      <m:t>𝑎</m:t>
                    </m:r>
                  </m:oMath>
                </a14:m>
                <a:r>
                  <a:rPr lang="en-US" dirty="0">
                    <a:ea typeface="ＭＳ Ｐゴシック" pitchFamily="34" charset="-128"/>
                    <a:cs typeface="Calibri"/>
                  </a:rPr>
                  <a:t> in state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oMath>
                </a14:m>
                <a:r>
                  <a:rPr lang="en-US" dirty="0">
                    <a:ea typeface="ＭＳ Ｐゴシック" pitchFamily="34" charset="-128"/>
                    <a:cs typeface="Calibri"/>
                  </a:rPr>
                  <a:t>, env gives probability distribution over reward </a:t>
                </a:r>
                <a14:m>
                  <m:oMath xmlns:m="http://schemas.openxmlformats.org/officeDocument/2006/math">
                    <m:r>
                      <a:rPr lang="en-US" b="0" i="1" smtClean="0">
                        <a:latin typeface="Cambria Math" panose="02040503050406030204" pitchFamily="18" charset="0"/>
                        <a:ea typeface="ＭＳ Ｐゴシック" pitchFamily="34" charset="-128"/>
                        <a:cs typeface="Calibri"/>
                      </a:rPr>
                      <m:t>𝑟</m:t>
                    </m:r>
                  </m:oMath>
                </a14:m>
                <a:r>
                  <a:rPr lang="en-US" dirty="0">
                    <a:ea typeface="ＭＳ Ｐゴシック" pitchFamily="34" charset="-128"/>
                    <a:cs typeface="Calibri"/>
                  </a:rPr>
                  <a:t> and next states </a:t>
                </a:r>
                <a14:m>
                  <m:oMath xmlns:m="http://schemas.openxmlformats.org/officeDocument/2006/math">
                    <m:r>
                      <a:rPr lang="en-US" b="0" i="1" smtClean="0">
                        <a:latin typeface="Cambria Math" panose="02040503050406030204" pitchFamily="18" charset="0"/>
                        <a:ea typeface="ＭＳ Ｐゴシック" pitchFamily="34" charset="-128"/>
                        <a:cs typeface="Calibri"/>
                      </a:rPr>
                      <m:t>𝑠</m:t>
                    </m:r>
                    <m:r>
                      <a:rPr lang="en-US" b="0" i="1" smtClean="0">
                        <a:latin typeface="Cambria Math" panose="02040503050406030204" pitchFamily="18" charset="0"/>
                        <a:ea typeface="ＭＳ Ｐゴシック" pitchFamily="34" charset="-128"/>
                        <a:cs typeface="Calibri"/>
                      </a:rPr>
                      <m:t>′</m:t>
                    </m:r>
                  </m:oMath>
                </a14:m>
                <a:r>
                  <a:rPr lang="en-US" dirty="0">
                    <a:ea typeface="ＭＳ Ｐゴシック" pitchFamily="34" charset="-128"/>
                    <a:cs typeface="Calibri"/>
                  </a:rPr>
                  <a:t>.</a:t>
                </a:r>
              </a:p>
            </p:txBody>
          </p:sp>
        </mc:Choice>
        <mc:Fallback xmlns="">
          <p:sp>
            <p:nvSpPr>
              <p:cNvPr id="35842" name="Rectangle 3"/>
              <p:cNvSpPr>
                <a:spLocks noGrp="1" noRot="1" noChangeAspect="1" noMove="1" noResize="1" noEditPoints="1" noAdjustHandles="1" noChangeArrowheads="1" noChangeShapeType="1" noTextEdit="1"/>
              </p:cNvSpPr>
              <p:nvPr>
                <p:ph idx="1"/>
              </p:nvPr>
            </p:nvSpPr>
            <p:spPr>
              <a:xfrm>
                <a:off x="342900" y="1143000"/>
                <a:ext cx="8401050" cy="2810120"/>
              </a:xfrm>
              <a:blipFill>
                <a:blip r:embed="rId3"/>
                <a:stretch>
                  <a:fillRect l="-1016" t="-4565" r="-1089"/>
                </a:stretch>
              </a:blipFill>
            </p:spPr>
            <p:txBody>
              <a:bodyPr/>
              <a:lstStyle/>
              <a:p>
                <a:r>
                  <a:rPr lang="en-SE">
                    <a:noFill/>
                  </a:rPr>
                  <a:t> </a:t>
                </a:r>
              </a:p>
            </p:txBody>
          </p:sp>
        </mc:Fallback>
      </mc:AlternateContent>
      <p:sp>
        <p:nvSpPr>
          <p:cNvPr id="35843" name="AutoShape 4"/>
          <p:cNvSpPr>
            <a:spLocks noChangeArrowheads="1"/>
          </p:cNvSpPr>
          <p:nvPr/>
        </p:nvSpPr>
        <p:spPr bwMode="auto">
          <a:xfrm>
            <a:off x="4114800" y="3724520"/>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4000500" y="5965277"/>
            <a:ext cx="342900" cy="273844"/>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2914650" y="4010270"/>
            <a:ext cx="2800350" cy="8001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3657600" y="4810370"/>
            <a:ext cx="285750" cy="28575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2628900" y="5096120"/>
            <a:ext cx="2343150" cy="85725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4057650" y="4249586"/>
            <a:ext cx="2857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4457700" y="3724520"/>
            <a:ext cx="28575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4343400" y="5953370"/>
            <a:ext cx="342900" cy="369332"/>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3943350" y="4810370"/>
            <a:ext cx="5715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2800350" y="6239120"/>
            <a:ext cx="2800350" cy="40005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4114800" y="5249711"/>
            <a:ext cx="1600200" cy="303609"/>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mc:AlternateContent xmlns:mc="http://schemas.openxmlformats.org/markup-compatibility/2006" xmlns:a14="http://schemas.microsoft.com/office/drawing/2010/main">
        <mc:Choice Requires="a14">
          <p:sp>
            <p:nvSpPr>
              <p:cNvPr id="35854" name="Text Box 27"/>
              <p:cNvSpPr txBox="1">
                <a:spLocks noChangeArrowheads="1"/>
              </p:cNvSpPr>
              <p:nvPr/>
            </p:nvSpPr>
            <p:spPr bwMode="auto">
              <a:xfrm>
                <a:off x="5829300" y="5096120"/>
                <a:ext cx="2114550" cy="1061829"/>
              </a:xfrm>
              <a:prstGeom prst="rect">
                <a:avLst/>
              </a:prstGeom>
              <a:noFill/>
              <a:ln w="9525">
                <a:noFill/>
                <a:miter lim="800000"/>
                <a:headEnd/>
                <a:tailEnd/>
              </a:ln>
            </p:spPr>
            <p:txBody>
              <a:bodyPr>
                <a:spAutoFit/>
              </a:bodyPr>
              <a:lstStyle/>
              <a:p>
                <a:pPr>
                  <a:spcBef>
                    <a:spcPct val="50000"/>
                  </a:spcBef>
                </a:pPr>
                <a14:m>
                  <m:oMath xmlns:m="http://schemas.openxmlformats.org/officeDocument/2006/math">
                    <m:r>
                      <a:rPr lang="en-US" i="1" dirty="0" smtClean="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r>
                  <a:rPr lang="en-US" altLang="ja-JP" dirty="0">
                    <a:solidFill>
                      <a:schemeClr val="tx1"/>
                    </a:solidFill>
                    <a:latin typeface="Calibri"/>
                    <a:cs typeface="Calibri"/>
                  </a:rPr>
                  <a:t> called a transition</a:t>
                </a:r>
              </a:p>
              <a:p>
                <a:pPr>
                  <a:spcBef>
                    <a:spcPct val="50000"/>
                  </a:spcBef>
                </a:pPr>
                <a:r>
                  <a:rPr lang="en-US" dirty="0">
                    <a:solidFill>
                      <a:schemeClr val="tx1"/>
                    </a:solidFill>
                    <a:latin typeface="Calibri"/>
                    <a:cs typeface="Calibri"/>
                  </a:rPr>
                  <a:t>Reward </a:t>
                </a:r>
                <a14:m>
                  <m:oMath xmlns:m="http://schemas.openxmlformats.org/officeDocument/2006/math">
                    <m:r>
                      <a:rPr lang="en-US" i="1" dirty="0" smtClean="0">
                        <a:solidFill>
                          <a:schemeClr val="tx1"/>
                        </a:solidFill>
                        <a:latin typeface="Cambria Math" panose="02040503050406030204" pitchFamily="18" charset="0"/>
                        <a:cs typeface="Calibri"/>
                      </a:rPr>
                      <m:t>𝑅</m:t>
                    </m:r>
                    <m:r>
                      <a:rPr lang="en-US" i="1" dirty="0">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𝑠</m:t>
                    </m:r>
                    <m:r>
                      <a:rPr lang="en-US" i="1" dirty="0" err="1">
                        <a:solidFill>
                          <a:schemeClr val="tx1"/>
                        </a:solidFill>
                        <a:latin typeface="Cambria Math" panose="02040503050406030204" pitchFamily="18" charset="0"/>
                        <a:cs typeface="Calibri"/>
                      </a:rPr>
                      <m:t>,</m:t>
                    </m:r>
                    <m:r>
                      <a:rPr lang="en-US" i="1" dirty="0" err="1">
                        <a:solidFill>
                          <a:schemeClr val="tx1"/>
                        </a:solidFill>
                        <a:latin typeface="Cambria Math" panose="02040503050406030204" pitchFamily="18" charset="0"/>
                        <a:cs typeface="Calibri"/>
                      </a:rPr>
                      <m:t>𝑎</m:t>
                    </m:r>
                    <m:r>
                      <a:rPr lang="en-US" i="1" dirty="0" err="1">
                        <a:solidFill>
                          <a:schemeClr val="tx1"/>
                        </a:solidFill>
                        <a:latin typeface="Cambria Math" panose="02040503050406030204" pitchFamily="18" charset="0"/>
                        <a:cs typeface="Calibri"/>
                      </a:rPr>
                      <m:t>,</m:t>
                    </m:r>
                    <m:r>
                      <a:rPr lang="en-US" b="0" i="1" dirty="0" smtClean="0">
                        <a:solidFill>
                          <a:schemeClr val="tx1"/>
                        </a:solidFill>
                        <a:latin typeface="Cambria Math" panose="02040503050406030204" pitchFamily="18" charset="0"/>
                        <a:cs typeface="Calibri"/>
                      </a:rPr>
                      <m:t>𝑠</m:t>
                    </m:r>
                    <m:r>
                      <a:rPr lang="en-US" b="0" i="1" dirty="0" smtClean="0">
                        <a:solidFill>
                          <a:schemeClr val="tx1"/>
                        </a:solidFill>
                        <a:latin typeface="Cambria Math" panose="02040503050406030204" pitchFamily="18" charset="0"/>
                        <a:cs typeface="Calibri"/>
                      </a:rPr>
                      <m:t>′)</m:t>
                    </m:r>
                  </m:oMath>
                </a14:m>
                <a:endParaRPr lang="en-US" dirty="0">
                  <a:solidFill>
                    <a:schemeClr val="tx1"/>
                  </a:solidFill>
                  <a:latin typeface="Calibri"/>
                  <a:cs typeface="Calibri"/>
                </a:endParaRPr>
              </a:p>
            </p:txBody>
          </p:sp>
        </mc:Choice>
        <mc:Fallback xmlns="">
          <p:sp>
            <p:nvSpPr>
              <p:cNvPr id="35854" name="Text Box 27"/>
              <p:cNvSpPr txBox="1">
                <a:spLocks noRot="1" noChangeAspect="1" noMove="1" noResize="1" noEditPoints="1" noAdjustHandles="1" noChangeArrowheads="1" noChangeShapeType="1" noTextEdit="1"/>
              </p:cNvSpPr>
              <p:nvPr/>
            </p:nvSpPr>
            <p:spPr bwMode="auto">
              <a:xfrm>
                <a:off x="5829300" y="5096120"/>
                <a:ext cx="2114550" cy="1061829"/>
              </a:xfrm>
              <a:prstGeom prst="rect">
                <a:avLst/>
              </a:prstGeom>
              <a:blipFill>
                <a:blip r:embed="rId4"/>
                <a:stretch>
                  <a:fillRect l="-2305" t="-3448" b="-8621"/>
                </a:stretch>
              </a:blipFill>
              <a:ln w="9525">
                <a:noFill/>
                <a:miter lim="800000"/>
                <a:headEnd/>
                <a:tailEnd/>
              </a:ln>
            </p:spPr>
            <p:txBody>
              <a:bodyPr/>
              <a:lstStyle/>
              <a:p>
                <a:r>
                  <a:rPr lang="en-SE">
                    <a:noFill/>
                  </a:rPr>
                  <a:t> </a:t>
                </a:r>
              </a:p>
            </p:txBody>
          </p:sp>
        </mc:Fallback>
      </mc:AlternateContent>
      <p:sp>
        <p:nvSpPr>
          <p:cNvPr id="35855" name="Text Box 28"/>
          <p:cNvSpPr txBox="1">
            <a:spLocks noChangeArrowheads="1"/>
          </p:cNvSpPr>
          <p:nvPr/>
        </p:nvSpPr>
        <p:spPr bwMode="auto">
          <a:xfrm>
            <a:off x="3371850" y="5439020"/>
            <a:ext cx="800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4749403" y="3850727"/>
            <a:ext cx="1651397" cy="45244"/>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6457950" y="3699517"/>
            <a:ext cx="1028700" cy="646331"/>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2286000" y="4924670"/>
            <a:ext cx="1257300" cy="5715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314450" y="4696070"/>
            <a:ext cx="1028700" cy="6463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4181892"/>
            <a:ext cx="2263379" cy="1694774"/>
          </a:xfrm>
          <a:prstGeom prst="rect">
            <a:avLst/>
          </a:prstGeom>
          <a:noFill/>
        </p:spPr>
      </p:pic>
      <p:pic>
        <p:nvPicPr>
          <p:cNvPr id="3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00950" y="5383532"/>
            <a:ext cx="1383404" cy="1196826"/>
          </a:xfrm>
          <a:prstGeom prst="rect">
            <a:avLst/>
          </a:prstGeom>
          <a:noFill/>
        </p:spPr>
      </p:pic>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972300" y="3532487"/>
            <a:ext cx="1543050" cy="1081961"/>
          </a:xfrm>
          <a:prstGeom prst="rect">
            <a:avLst/>
          </a:prstGeom>
          <a:noFill/>
        </p:spPr>
      </p:pic>
    </p:spTree>
    <p:extLst>
      <p:ext uri="{BB962C8B-B14F-4D97-AF65-F5344CB8AC3E}">
        <p14:creationId xmlns:p14="http://schemas.microsoft.com/office/powerpoint/2010/main" val="372808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A81-1DD6-4DF7-B41F-1B4E7F2CE252}"/>
              </a:ext>
            </a:extLst>
          </p:cNvPr>
          <p:cNvSpPr>
            <a:spLocks noGrp="1"/>
          </p:cNvSpPr>
          <p:nvPr>
            <p:ph type="title"/>
          </p:nvPr>
        </p:nvSpPr>
        <p:spPr/>
        <p:txBody>
          <a:bodyPr/>
          <a:lstStyle/>
          <a:p>
            <a:r>
              <a:rPr lang="en-US" dirty="0"/>
              <a:t>Preventing Infinite Rewards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B433DB-1675-49B6-9CFA-6221C23A100A}"/>
                  </a:ext>
                </a:extLst>
              </p:cNvPr>
              <p:cNvSpPr>
                <a:spLocks noGrp="1"/>
              </p:cNvSpPr>
              <p:nvPr>
                <p:ph idx="1"/>
              </p:nvPr>
            </p:nvSpPr>
            <p:spPr/>
            <p:txBody>
              <a:bodyPr>
                <a:normAutofit fontScale="92500" lnSpcReduction="20000"/>
              </a:bodyPr>
              <a:lstStyle/>
              <a:p>
                <a:r>
                  <a:rPr lang="en-US" dirty="0"/>
                  <a:t>Problem: What if the game lasts forever? Do we get infinite rewards? No. Possible solutions:</a:t>
                </a:r>
              </a:p>
              <a:p>
                <a:r>
                  <a:rPr lang="en-US" dirty="0"/>
                  <a:t>Finite horizon: (limit search tree depth)</a:t>
                </a:r>
              </a:p>
              <a:p>
                <a:pPr lvl="1"/>
                <a:r>
                  <a:rPr lang="en-US" dirty="0"/>
                  <a:t>Terminate episodes after a fixed </a:t>
                </a:r>
                <a:r>
                  <a:rPr lang="en-US"/>
                  <a:t>T timesteps</a:t>
                </a:r>
                <a:endParaRPr lang="en-US" dirty="0"/>
              </a:p>
              <a:p>
                <a:r>
                  <a:rPr lang="en-US" dirty="0"/>
                  <a:t>Discounting: use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m:t>
                                </m:r>
                              </m:sub>
                            </m:sSub>
                          </m:e>
                        </m:d>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𝑚𝑎𝑥</m:t>
                            </m:r>
                          </m:sub>
                        </m:sSub>
                      </m:num>
                      <m:den>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𝛾</m:t>
                        </m:r>
                      </m:den>
                    </m:f>
                  </m:oMath>
                </a14:m>
                <a:endParaRPr lang="en-US" dirty="0"/>
              </a:p>
              <a:p>
                <a:pPr lvl="1"/>
                <a:r>
                  <a:rPr lang="en-US" dirty="0"/>
                  <a:t>Smaller </a:t>
                </a:r>
                <a14:m>
                  <m:oMath xmlns:m="http://schemas.openxmlformats.org/officeDocument/2006/math">
                    <m:r>
                      <a:rPr lang="en-US" i="1">
                        <a:latin typeface="Cambria Math" panose="02040503050406030204" pitchFamily="18" charset="0"/>
                      </a:rPr>
                      <m:t>𝛾</m:t>
                    </m:r>
                  </m:oMath>
                </a14:m>
                <a:r>
                  <a:rPr lang="en-US" dirty="0"/>
                  <a:t> means smaller “horizon” – shorter term focus</a:t>
                </a:r>
              </a:p>
              <a:p>
                <a:r>
                  <a:rPr lang="en-US" dirty="0"/>
                  <a:t>Absorbing state: guarantee that for every policy, a terminal state will eventually be reached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6EB433DB-1675-49B6-9CFA-6221C23A100A}"/>
                  </a:ext>
                </a:extLst>
              </p:cNvPr>
              <p:cNvSpPr>
                <a:spLocks noGrp="1" noRot="1" noChangeAspect="1" noMove="1" noResize="1" noEditPoints="1" noAdjustHandles="1" noChangeArrowheads="1" noChangeShapeType="1" noTextEdit="1"/>
              </p:cNvSpPr>
              <p:nvPr>
                <p:ph idx="1"/>
              </p:nvPr>
            </p:nvSpPr>
            <p:spPr>
              <a:blipFill>
                <a:blip r:embed="rId2"/>
                <a:stretch>
                  <a:fillRect l="-1481" t="-3345" r="-963" b="-33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3D29A6-3A0B-4410-A982-D0FB966B0D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44234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a:xfrm>
                <a:off x="152400" y="990600"/>
                <a:ext cx="4323406" cy="5592762"/>
              </a:xfrm>
            </p:spPr>
            <p:txBody>
              <a:bodyPr/>
              <a:lstStyle/>
              <a:p>
                <a:r>
                  <a:rPr lang="en-US" sz="2400" dirty="0">
                    <a:ea typeface="ＭＳ Ｐゴシック" pitchFamily="34" charset="-128"/>
                  </a:rPr>
                  <a:t>How to discount?</a:t>
                </a:r>
              </a:p>
              <a:p>
                <a:pPr lvl="1"/>
                <a:r>
                  <a:rPr lang="en-US" sz="1800" dirty="0">
                    <a:ea typeface="ＭＳ Ｐゴシック" pitchFamily="34" charset="-128"/>
                  </a:rPr>
                  <a:t>Each time we descend a level, we multiply in the discount once</a:t>
                </a:r>
              </a:p>
              <a:p>
                <a:pPr lvl="1"/>
                <a:endParaRPr lang="en-US" sz="18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1800" dirty="0">
                    <a:ea typeface="ＭＳ Ｐゴシック" pitchFamily="34" charset="-128"/>
                    <a:sym typeface="Symbol" pitchFamily="18" charset="2"/>
                  </a:rPr>
                  <a:t>Think of it as a </a:t>
                </a:r>
                <a14:m>
                  <m:oMath xmlns:m="http://schemas.openxmlformats.org/officeDocument/2006/math">
                    <m:r>
                      <a:rPr lang="en-US" sz="1800" b="0" i="0" dirty="0" smtClean="0">
                        <a:latin typeface="Cambria Math" panose="02040503050406030204" pitchFamily="18" charset="0"/>
                        <a:ea typeface="ＭＳ Ｐゴシック" pitchFamily="34" charset="-128"/>
                        <a:sym typeface="Symbol" pitchFamily="18" charset="2"/>
                      </a:rPr>
                      <m:t>1−</m:t>
                    </m:r>
                    <m:r>
                      <a:rPr lang="en-US" sz="1800" i="1" dirty="0" smtClean="0">
                        <a:latin typeface="Cambria Math" panose="02040503050406030204" pitchFamily="18" charset="0"/>
                        <a:ea typeface="ＭＳ Ｐゴシック" pitchFamily="34" charset="-128"/>
                        <a:sym typeface="Symbol" pitchFamily="18" charset="2"/>
                      </a:rPr>
                      <m:t>𝛾</m:t>
                    </m:r>
                  </m:oMath>
                </a14:m>
                <a:r>
                  <a:rPr lang="en-US" sz="1800" dirty="0">
                    <a:ea typeface="ＭＳ Ｐゴシック" pitchFamily="34" charset="-128"/>
                    <a:sym typeface="Symbol" pitchFamily="18" charset="2"/>
                  </a:rPr>
                  <a:t> chance of ending the process at every step</a:t>
                </a:r>
              </a:p>
              <a:p>
                <a:pPr lvl="1"/>
                <a:r>
                  <a:rPr lang="en-US" sz="1800" dirty="0">
                    <a:ea typeface="ＭＳ Ｐゴシック" pitchFamily="34" charset="-128"/>
                    <a:sym typeface="Symbol" pitchFamily="18" charset="2"/>
                  </a:rPr>
                  <a:t>Also helps our algorithms converge</a:t>
                </a:r>
              </a:p>
              <a:p>
                <a:pPr lvl="1"/>
                <a:endParaRPr lang="en-US" sz="18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a:t>
                </a:r>
                <a14:m>
                  <m:oMath xmlns:m="http://schemas.openxmlformats.org/officeDocument/2006/math">
                    <m:r>
                      <a:rPr lang="en-US" sz="2400" b="0" i="1" smtClean="0">
                        <a:latin typeface="Cambria Math" panose="02040503050406030204" pitchFamily="18" charset="0"/>
                        <a:ea typeface="ＭＳ Ｐゴシック" pitchFamily="34" charset="-128"/>
                        <a:sym typeface="Symbol" pitchFamily="18" charset="2"/>
                      </a:rPr>
                      <m:t>𝛾</m:t>
                    </m:r>
                    <m:r>
                      <a:rPr lang="en-US" sz="2400" b="0" i="1" smtClean="0">
                        <a:latin typeface="Cambria Math" panose="02040503050406030204" pitchFamily="18" charset="0"/>
                        <a:ea typeface="ＭＳ Ｐゴシック" pitchFamily="34" charset="-128"/>
                        <a:sym typeface="Symbol" pitchFamily="18" charset="2"/>
                      </a:rPr>
                      <m:t>=0.5</m:t>
                    </m:r>
                  </m:oMath>
                </a14:m>
                <a:endParaRPr lang="en-US" sz="2400" dirty="0">
                  <a:ea typeface="ＭＳ Ｐゴシック" pitchFamily="34" charset="-128"/>
                  <a:sym typeface="Symbol" pitchFamily="18" charset="2"/>
                </a:endParaRPr>
              </a:p>
              <a:p>
                <a:pPr lvl="1"/>
                <a14:m>
                  <m:oMath xmlns:m="http://schemas.openxmlformats.org/officeDocument/2006/math">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([1,2,3]) = 1∗1 + 0.5∗2 + 0.25∗3 &lt; </m:t>
                    </m:r>
                    <m:r>
                      <a:rPr lang="en-US" sz="1800" i="1" dirty="0" smtClean="0">
                        <a:latin typeface="Cambria Math" panose="02040503050406030204" pitchFamily="18" charset="0"/>
                        <a:ea typeface="ＭＳ Ｐゴシック" pitchFamily="34" charset="-128"/>
                        <a:sym typeface="Symbol" pitchFamily="18" charset="2"/>
                      </a:rPr>
                      <m:t>𝑈</m:t>
                    </m:r>
                    <m:r>
                      <a:rPr lang="en-US" sz="1800" i="1" dirty="0" smtClean="0">
                        <a:latin typeface="Cambria Math" panose="02040503050406030204" pitchFamily="18" charset="0"/>
                        <a:ea typeface="ＭＳ Ｐゴシック" pitchFamily="34" charset="-128"/>
                        <a:sym typeface="Symbol" pitchFamily="18" charset="2"/>
                      </a:rPr>
                      <m:t>([3,2,1])</m:t>
                    </m:r>
                  </m:oMath>
                </a14:m>
                <a:endParaRPr lang="en-US" sz="1800" dirty="0">
                  <a:ea typeface="ＭＳ Ｐゴシック" pitchFamily="34" charset="-128"/>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xfrm>
                <a:off x="152400" y="990600"/>
                <a:ext cx="4323406" cy="5592762"/>
              </a:xfrm>
              <a:blipFill>
                <a:blip r:embed="rId6"/>
                <a:stretch>
                  <a:fillRect l="-1834" t="-763"/>
                </a:stretch>
              </a:blipFill>
            </p:spPr>
            <p:txBody>
              <a:bodyPr/>
              <a:lstStyle/>
              <a:p>
                <a:r>
                  <a:rPr lang="en-SE">
                    <a:noFill/>
                  </a:rPr>
                  <a:t> </a:t>
                </a:r>
              </a:p>
            </p:txBody>
          </p:sp>
        </mc:Fallback>
      </mc:AlternateContent>
      <p:grpSp>
        <p:nvGrpSpPr>
          <p:cNvPr id="39939" name="Group 4"/>
          <p:cNvGrpSpPr>
            <a:grpSpLocks/>
          </p:cNvGrpSpPr>
          <p:nvPr/>
        </p:nvGrpSpPr>
        <p:grpSpPr bwMode="auto">
          <a:xfrm>
            <a:off x="6228160" y="1885950"/>
            <a:ext cx="1601390" cy="3750469"/>
            <a:chOff x="4085" y="960"/>
            <a:chExt cx="1345" cy="3150"/>
          </a:xfrm>
        </p:grpSpPr>
        <p:grpSp>
          <p:nvGrpSpPr>
            <p:cNvPr id="39947" name="Group 5"/>
            <p:cNvGrpSpPr>
              <a:grpSpLocks/>
            </p:cNvGrpSpPr>
            <p:nvPr/>
          </p:nvGrpSpPr>
          <p:grpSpPr bwMode="auto">
            <a:xfrm>
              <a:off x="4085" y="960"/>
              <a:ext cx="1291" cy="1281"/>
              <a:chOff x="2400" y="1401"/>
              <a:chExt cx="1392" cy="1381"/>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81"/>
              <a:chOff x="2400" y="1401"/>
              <a:chExt cx="1392" cy="1382"/>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335"/>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335"/>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335"/>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335"/>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335"/>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81"/>
              <a:chOff x="2400" y="1401"/>
              <a:chExt cx="1392" cy="1381"/>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334"/>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334"/>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334"/>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334"/>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334"/>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5829300" y="3486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5829300" y="2343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5829300" y="4629150"/>
            <a:ext cx="228600" cy="85725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7" cstate="print"/>
          <a:stretch>
            <a:fillRect/>
          </a:stretch>
        </p:blipFill>
        <p:spPr bwMode="auto">
          <a:xfrm>
            <a:off x="5372100" y="2591768"/>
            <a:ext cx="158354" cy="263923"/>
          </a:xfrm>
          <a:prstGeom prst="rect">
            <a:avLst/>
          </a:prstGeom>
          <a:noFill/>
          <a:ln/>
          <a:effectLst/>
        </p:spPr>
      </p:pic>
      <p:pic>
        <p:nvPicPr>
          <p:cNvPr id="73" name="Picture 72" descr="txp_fig"/>
          <p:cNvPicPr>
            <a:picLocks noChangeAspect="1"/>
          </p:cNvPicPr>
          <p:nvPr>
            <p:custDataLst>
              <p:tags r:id="rId2"/>
            </p:custDataLst>
          </p:nvPr>
        </p:nvPicPr>
        <p:blipFill>
          <a:blip r:embed="rId8" cstate="print"/>
          <a:stretch>
            <a:fillRect/>
          </a:stretch>
        </p:blipFill>
        <p:spPr bwMode="auto">
          <a:xfrm>
            <a:off x="5353274" y="3749824"/>
            <a:ext cx="210516" cy="245252"/>
          </a:xfrm>
          <a:prstGeom prst="rect">
            <a:avLst/>
          </a:prstGeom>
          <a:noFill/>
          <a:ln/>
          <a:effectLst/>
        </p:spPr>
      </p:pic>
      <p:pic>
        <p:nvPicPr>
          <p:cNvPr id="74" name="Picture 73" descr="txp_fig"/>
          <p:cNvPicPr>
            <a:picLocks noChangeAspect="1"/>
          </p:cNvPicPr>
          <p:nvPr>
            <p:custDataLst>
              <p:tags r:id="rId3"/>
            </p:custDataLst>
          </p:nvPr>
        </p:nvPicPr>
        <p:blipFill>
          <a:blip r:embed="rId9" cstate="print"/>
          <a:stretch>
            <a:fillRect/>
          </a:stretch>
        </p:blipFill>
        <p:spPr bwMode="auto">
          <a:xfrm>
            <a:off x="5292280" y="4776046"/>
            <a:ext cx="385988" cy="420695"/>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10" cstate="print"/>
          <a:srcRect l="73764" t="76543" r="1569"/>
          <a:stretch>
            <a:fillRect/>
          </a:stretch>
        </p:blipFill>
        <p:spPr bwMode="auto">
          <a:xfrm>
            <a:off x="4114800" y="4743450"/>
            <a:ext cx="1171905" cy="742950"/>
          </a:xfrm>
          <a:prstGeom prst="rect">
            <a:avLst/>
          </a:prstGeom>
          <a:noFill/>
        </p:spPr>
      </p:pic>
      <p:pic>
        <p:nvPicPr>
          <p:cNvPr id="7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4171950" y="2114550"/>
            <a:ext cx="1321188" cy="1143000"/>
          </a:xfrm>
          <a:prstGeom prst="rect">
            <a:avLst/>
          </a:prstGeom>
          <a:noFill/>
        </p:spPr>
      </p:pic>
      <p:pic>
        <p:nvPicPr>
          <p:cNvPr id="71" name="Picture 3" descr="C:\Users\Dan\Dropbox\Office\CS 188\Ketrina Art\MDPs\Discounting.png"/>
          <p:cNvPicPr>
            <a:picLocks noChangeAspect="1" noChangeArrowheads="1"/>
          </p:cNvPicPr>
          <p:nvPr/>
        </p:nvPicPr>
        <p:blipFill>
          <a:blip r:embed="rId10" cstate="print"/>
          <a:srcRect l="73764" t="38272" r="1569" b="35802"/>
          <a:stretch>
            <a:fillRect/>
          </a:stretch>
        </p:blipFill>
        <p:spPr bwMode="auto">
          <a:xfrm>
            <a:off x="4171950" y="3429001"/>
            <a:ext cx="1174596" cy="823040"/>
          </a:xfrm>
          <a:prstGeom prst="rect">
            <a:avLst/>
          </a:prstGeom>
          <a:noFill/>
        </p:spPr>
      </p:pic>
    </p:spTree>
    <p:extLst>
      <p:ext uri="{BB962C8B-B14F-4D97-AF65-F5344CB8AC3E}">
        <p14:creationId xmlns:p14="http://schemas.microsoft.com/office/powerpoint/2010/main" val="38776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6431"/>
                <a:ext cx="8610600" cy="4065444"/>
              </a:xfrm>
            </p:spPr>
            <p:txBody>
              <a:bodyPr>
                <a:normAutofit/>
              </a:bodyPr>
              <a:lstStyle/>
              <a:p>
                <a:r>
                  <a:rPr lang="en-US" sz="2100" dirty="0"/>
                  <a:t>Given:</a:t>
                </a:r>
                <a:endParaRPr lang="en-US" sz="1800" dirty="0"/>
              </a:p>
              <a:p>
                <a:pPr lvl="1"/>
                <a:r>
                  <a:rPr lang="en-US" sz="1800" dirty="0"/>
                  <a:t>Actions: East, West, and Exit (only available in exit states a, e)</a:t>
                </a:r>
              </a:p>
              <a:p>
                <a:pPr lvl="1"/>
                <a:r>
                  <a:rPr lang="en-US" sz="1800" dirty="0"/>
                  <a:t>Transitions: deterministic</a:t>
                </a:r>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=1</m:t>
                    </m:r>
                  </m:oMath>
                </a14:m>
                <a:r>
                  <a:rPr lang="en-US" sz="2100" dirty="0"/>
                  <a:t>, optimal policy in each state is always moving West </a:t>
                </a:r>
              </a:p>
              <a:p>
                <a:pPr lvl="1"/>
                <a:r>
                  <a:rPr lang="en-US" sz="1700" dirty="0"/>
                  <a:t>From state d, reward of going West is </a:t>
                </a:r>
                <a14:m>
                  <m:oMath xmlns:m="http://schemas.openxmlformats.org/officeDocument/2006/math">
                    <m:sSup>
                      <m:sSupPr>
                        <m:ctrlPr>
                          <a:rPr lang="en-US" sz="1700" i="1" dirty="0">
                            <a:latin typeface="Cambria Math" panose="02040503050406030204" pitchFamily="18" charset="0"/>
                          </a:rPr>
                        </m:ctrlPr>
                      </m:sSupPr>
                      <m:e>
                        <m:r>
                          <a:rPr lang="en-US" sz="1700" i="1" dirty="0">
                            <a:latin typeface="Cambria Math" panose="02040503050406030204" pitchFamily="18" charset="0"/>
                          </a:rPr>
                          <m:t>𝛾</m:t>
                        </m:r>
                      </m:e>
                      <m:sup>
                        <m:r>
                          <a:rPr lang="en-US" sz="1700" i="1" dirty="0">
                            <a:latin typeface="Cambria Math" panose="02040503050406030204" pitchFamily="18" charset="0"/>
                          </a:rPr>
                          <m:t>3</m:t>
                        </m:r>
                      </m:sup>
                    </m:sSup>
                    <m:r>
                      <a:rPr lang="en-US" sz="1700" i="1" dirty="0">
                        <a:latin typeface="Cambria Math" panose="02040503050406030204" pitchFamily="18" charset="0"/>
                      </a:rPr>
                      <m:t>⋅10=</m:t>
                    </m:r>
                    <m:r>
                      <a:rPr lang="en-US" sz="1700" b="0" i="1" dirty="0" smtClean="0">
                        <a:latin typeface="Cambria Math" panose="02040503050406030204" pitchFamily="18" charset="0"/>
                      </a:rPr>
                      <m:t>10</m:t>
                    </m:r>
                  </m:oMath>
                </a14:m>
                <a:r>
                  <a:rPr lang="en-US" sz="1700" dirty="0"/>
                  <a:t>, larger than reward of going East </a:t>
                </a:r>
                <a14:m>
                  <m:oMath xmlns:m="http://schemas.openxmlformats.org/officeDocument/2006/math">
                    <m:r>
                      <a:rPr lang="en-US" sz="1700" i="1" dirty="0">
                        <a:latin typeface="Cambria Math" panose="02040503050406030204" pitchFamily="18" charset="0"/>
                      </a:rPr>
                      <m:t>𝛾</m:t>
                    </m:r>
                    <m:r>
                      <a:rPr lang="en-US" sz="1700" i="1" dirty="0">
                        <a:latin typeface="Cambria Math" panose="02040503050406030204" pitchFamily="18" charset="0"/>
                      </a:rPr>
                      <m:t>⋅1=1</m:t>
                    </m:r>
                  </m:oMath>
                </a14:m>
                <a:endParaRPr lang="en-US" sz="1700" dirty="0"/>
              </a:p>
              <a:p>
                <a:r>
                  <a:rPr lang="en-US" sz="2100" dirty="0"/>
                  <a:t>For </a:t>
                </a:r>
                <a14:m>
                  <m:oMath xmlns:m="http://schemas.openxmlformats.org/officeDocument/2006/math">
                    <m:r>
                      <a:rPr lang="en-US" sz="2100" i="1" dirty="0" smtClean="0">
                        <a:latin typeface="Cambria Math" panose="02040503050406030204" pitchFamily="18" charset="0"/>
                        <a:sym typeface="Symbol" charset="0"/>
                      </a:rPr>
                      <m:t></m:t>
                    </m:r>
                    <m:r>
                      <a:rPr lang="en-US" sz="2100" i="1" dirty="0">
                        <a:latin typeface="Cambria Math" panose="02040503050406030204" pitchFamily="18" charset="0"/>
                      </a:rPr>
                      <m:t>=0.1</m:t>
                    </m:r>
                  </m:oMath>
                </a14:m>
                <a:r>
                  <a:rPr lang="en-US" sz="2100" dirty="0"/>
                  <a:t>, optimal policy in each state is below </a:t>
                </a:r>
              </a:p>
              <a:p>
                <a:pPr lvl="1"/>
                <a:r>
                  <a:rPr lang="en-US" sz="1700" dirty="0"/>
                  <a:t>From state d, reward from going West is </a:t>
                </a:r>
                <a14:m>
                  <m:oMath xmlns:m="http://schemas.openxmlformats.org/officeDocument/2006/math">
                    <m:sSup>
                      <m:sSupPr>
                        <m:ctrlPr>
                          <a:rPr lang="en-US" sz="1700" b="0" i="1" dirty="0" smtClean="0">
                            <a:latin typeface="Cambria Math" panose="02040503050406030204" pitchFamily="18" charset="0"/>
                          </a:rPr>
                        </m:ctrlPr>
                      </m:sSupPr>
                      <m:e>
                        <m:r>
                          <a:rPr lang="en-US" sz="1700" b="0" i="1" dirty="0" smtClean="0">
                            <a:latin typeface="Cambria Math" panose="02040503050406030204" pitchFamily="18" charset="0"/>
                          </a:rPr>
                          <m:t>𝛾</m:t>
                        </m:r>
                      </m:e>
                      <m:sup>
                        <m:r>
                          <a:rPr lang="en-US" sz="1700" b="0" i="1" dirty="0" smtClean="0">
                            <a:latin typeface="Cambria Math" panose="02040503050406030204" pitchFamily="18" charset="0"/>
                          </a:rPr>
                          <m:t>3</m:t>
                        </m:r>
                      </m:sup>
                    </m:sSup>
                    <m:r>
                      <a:rPr lang="en-US" sz="1700" b="0" i="1" dirty="0" smtClean="0">
                        <a:latin typeface="Cambria Math" panose="02040503050406030204" pitchFamily="18" charset="0"/>
                      </a:rPr>
                      <m:t>⋅10=0.01</m:t>
                    </m:r>
                  </m:oMath>
                </a14:m>
                <a:r>
                  <a:rPr lang="en-US" sz="1700" dirty="0"/>
                  <a:t>, less than reward from going East </a:t>
                </a:r>
                <a14:m>
                  <m:oMath xmlns:m="http://schemas.openxmlformats.org/officeDocument/2006/math">
                    <m:r>
                      <a:rPr lang="en-US" sz="1700" b="0" i="1" dirty="0" smtClean="0">
                        <a:latin typeface="Cambria Math" panose="02040503050406030204" pitchFamily="18" charset="0"/>
                      </a:rPr>
                      <m:t>𝛾</m:t>
                    </m:r>
                    <m:r>
                      <a:rPr lang="en-US" sz="1700" i="1" dirty="0">
                        <a:latin typeface="Cambria Math" panose="02040503050406030204" pitchFamily="18" charset="0"/>
                      </a:rPr>
                      <m:t>⋅1=0.1</m:t>
                    </m:r>
                  </m:oMath>
                </a14:m>
                <a:r>
                  <a:rPr lang="en-US" sz="1700" dirty="0"/>
                  <a:t>.</a:t>
                </a:r>
              </a:p>
              <a:p>
                <a:r>
                  <a:rPr lang="en-US" sz="2100" dirty="0"/>
                  <a:t>For which </a:t>
                </a:r>
                <a14:m>
                  <m:oMath xmlns:m="http://schemas.openxmlformats.org/officeDocument/2006/math">
                    <m:r>
                      <a:rPr lang="en-US" sz="2100" i="1" dirty="0" smtClean="0">
                        <a:latin typeface="Cambria Math" panose="02040503050406030204" pitchFamily="18" charset="0"/>
                        <a:sym typeface="Symbol" charset="0"/>
                      </a:rPr>
                      <m:t></m:t>
                    </m:r>
                  </m:oMath>
                </a14:m>
                <a:r>
                  <a:rPr lang="en-US" sz="2100" dirty="0">
                    <a:latin typeface="cmmi10"/>
                    <a:ea typeface="cmmi10"/>
                    <a:cs typeface="cmmi10"/>
                  </a:rPr>
                  <a:t> </a:t>
                </a:r>
                <a:r>
                  <a:rPr lang="en-US" sz="2100" dirty="0"/>
                  <a:t>are West and East equally good when in state d?</a:t>
                </a:r>
              </a:p>
              <a:p>
                <a:pPr lvl="1"/>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panose="02040503050406030204" pitchFamily="18" charset="0"/>
                          </a:rPr>
                          <m:t>𝛾</m:t>
                        </m:r>
                      </m:e>
                      <m:sup>
                        <m:r>
                          <a:rPr lang="en-US" sz="1800" i="1" dirty="0">
                            <a:latin typeface="Cambria Math" panose="02040503050406030204" pitchFamily="18" charset="0"/>
                          </a:rPr>
                          <m:t>3</m:t>
                        </m:r>
                      </m:sup>
                    </m:sSup>
                    <m:r>
                      <a:rPr lang="en-US" sz="1800" i="1" dirty="0">
                        <a:latin typeface="Cambria Math" panose="02040503050406030204" pitchFamily="18" charset="0"/>
                      </a:rPr>
                      <m:t>⋅10=</m:t>
                    </m:r>
                    <m:r>
                      <a:rPr lang="en-US" sz="1800" i="1" dirty="0">
                        <a:latin typeface="Cambria Math" panose="02040503050406030204" pitchFamily="18" charset="0"/>
                      </a:rPr>
                      <m:t>𝛾</m:t>
                    </m:r>
                    <m:r>
                      <a:rPr lang="en-US" sz="1800" i="1" dirty="0">
                        <a:latin typeface="Cambria Math" panose="02040503050406030204" pitchFamily="18" charset="0"/>
                      </a:rPr>
                      <m:t>⋅1⟹</m:t>
                    </m:r>
                    <m:r>
                      <a:rPr lang="en-US" sz="1800" i="1" dirty="0">
                        <a:latin typeface="Cambria Math" panose="02040503050406030204" pitchFamily="18" charset="0"/>
                      </a:rPr>
                      <m:t>𝛾</m:t>
                    </m:r>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ad>
                          <m:radPr>
                            <m:degHide m:val="on"/>
                            <m:ctrlPr>
                              <a:rPr lang="en-US" sz="1800" b="0" i="1" dirty="0" smtClean="0">
                                <a:latin typeface="Cambria Math" panose="02040503050406030204" pitchFamily="18" charset="0"/>
                              </a:rPr>
                            </m:ctrlPr>
                          </m:radPr>
                          <m:deg/>
                          <m:e>
                            <m:r>
                              <a:rPr lang="en-US" sz="1800" b="0" i="1" dirty="0" smtClean="0">
                                <a:latin typeface="Cambria Math" panose="02040503050406030204" pitchFamily="18" charset="0"/>
                              </a:rPr>
                              <m:t>10</m:t>
                            </m:r>
                          </m:e>
                        </m:rad>
                      </m:den>
                    </m:f>
                    <m:r>
                      <a:rPr lang="en-US" sz="1800" b="0" i="1" dirty="0" smtClean="0">
                        <a:latin typeface="Cambria Math" panose="02040503050406030204" pitchFamily="18" charset="0"/>
                      </a:rPr>
                      <m:t>≈.32</m:t>
                    </m:r>
                  </m:oMath>
                </a14:m>
                <a:endParaRPr lang="en-US" sz="1800" dirty="0">
                  <a:latin typeface="Calibri"/>
                  <a:cs typeface="Calibri"/>
                </a:endParaRPr>
              </a:p>
              <a:p>
                <a:pPr lvl="1"/>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6431"/>
                <a:ext cx="8610600" cy="4065444"/>
              </a:xfrm>
              <a:blipFill>
                <a:blip r:embed="rId3"/>
                <a:stretch>
                  <a:fillRect l="-708" t="-900"/>
                </a:stretch>
              </a:blipFill>
            </p:spPr>
            <p:txBody>
              <a:bodyPr/>
              <a:lstStyle/>
              <a:p>
                <a:r>
                  <a:rPr lang="en-SE">
                    <a:noFill/>
                  </a:rPr>
                  <a:t> </a:t>
                </a:r>
              </a:p>
            </p:txBody>
          </p:sp>
        </mc:Fallback>
      </mc:AlternateContent>
      <p:grpSp>
        <p:nvGrpSpPr>
          <p:cNvPr id="6" name="Group 5"/>
          <p:cNvGrpSpPr/>
          <p:nvPr/>
        </p:nvGrpSpPr>
        <p:grpSpPr>
          <a:xfrm>
            <a:off x="470138" y="5448300"/>
            <a:ext cx="2695575" cy="876300"/>
            <a:chOff x="3352800" y="3505200"/>
            <a:chExt cx="3594100" cy="1168400"/>
          </a:xfrm>
        </p:grpSpPr>
        <p:pic>
          <p:nvPicPr>
            <p:cNvPr id="4" name="Picture 3" descr="discoun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E2DE33-CD4E-48D6-B292-B5069FC75C15}"/>
              </a:ext>
            </a:extLst>
          </p:cNvPr>
          <p:cNvGrpSpPr/>
          <p:nvPr/>
        </p:nvGrpSpPr>
        <p:grpSpPr>
          <a:xfrm>
            <a:off x="1039774" y="5448300"/>
            <a:ext cx="5076983" cy="876300"/>
            <a:chOff x="163621" y="3667125"/>
            <a:chExt cx="5076983" cy="876300"/>
          </a:xfrm>
        </p:grpSpPr>
        <p:grpSp>
          <p:nvGrpSpPr>
            <p:cNvPr id="29" name="Group 28">
              <a:extLst>
                <a:ext uri="{FF2B5EF4-FFF2-40B4-BE49-F238E27FC236}">
                  <a16:creationId xmlns:a16="http://schemas.microsoft.com/office/drawing/2014/main" id="{887C912F-B206-40B9-8F52-9345797D7719}"/>
                </a:ext>
              </a:extLst>
            </p:cNvPr>
            <p:cNvGrpSpPr/>
            <p:nvPr/>
          </p:nvGrpSpPr>
          <p:grpSpPr>
            <a:xfrm>
              <a:off x="2545029" y="3667125"/>
              <a:ext cx="2695575" cy="876300"/>
              <a:chOff x="3352800" y="3505200"/>
              <a:chExt cx="3594100" cy="1168400"/>
            </a:xfrm>
          </p:grpSpPr>
          <p:pic>
            <p:nvPicPr>
              <p:cNvPr id="30" name="Picture 29" descr="discounting.png">
                <a:extLst>
                  <a:ext uri="{FF2B5EF4-FFF2-40B4-BE49-F238E27FC236}">
                    <a16:creationId xmlns:a16="http://schemas.microsoft.com/office/drawing/2014/main" id="{5DCC7EBA-22D1-494E-8D9C-FF6E6D6D5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31" name="Rectangle 30">
                <a:extLst>
                  <a:ext uri="{FF2B5EF4-FFF2-40B4-BE49-F238E27FC236}">
                    <a16:creationId xmlns:a16="http://schemas.microsoft.com/office/drawing/2014/main" id="{B606FF00-0680-48B8-8FCB-AA9E2089105D}"/>
                  </a:ext>
                </a:extLst>
              </p:cNvPr>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DCF1CC-1649-43C7-80B8-FE4F7111C813}"/>
                    </a:ext>
                  </a:extLst>
                </p:cNvPr>
                <p:cNvSpPr/>
                <p:nvPr/>
              </p:nvSpPr>
              <p:spPr>
                <a:xfrm>
                  <a:off x="3129088"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10" name="Rectangle 9">
                  <a:extLst>
                    <a:ext uri="{FF2B5EF4-FFF2-40B4-BE49-F238E27FC236}">
                      <a16:creationId xmlns:a16="http://schemas.microsoft.com/office/drawing/2014/main" id="{BEDCF1CC-1649-43C7-80B8-FE4F7111C813}"/>
                    </a:ext>
                  </a:extLst>
                </p:cNvPr>
                <p:cNvSpPr>
                  <a:spLocks noRot="1" noChangeAspect="1" noMove="1" noResize="1" noEditPoints="1" noAdjustHandles="1" noChangeArrowheads="1" noChangeShapeType="1" noTextEdit="1"/>
                </p:cNvSpPr>
                <p:nvPr/>
              </p:nvSpPr>
              <p:spPr>
                <a:xfrm>
                  <a:off x="3129088" y="3731823"/>
                  <a:ext cx="585417"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2F33D80-9C44-455F-8960-B1C9D55D8B3C}"/>
                    </a:ext>
                  </a:extLst>
                </p:cNvPr>
                <p:cNvSpPr/>
                <p:nvPr/>
              </p:nvSpPr>
              <p:spPr>
                <a:xfrm>
                  <a:off x="3599965" y="3731823"/>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32" name="Rectangle 31">
                  <a:extLst>
                    <a:ext uri="{FF2B5EF4-FFF2-40B4-BE49-F238E27FC236}">
                      <a16:creationId xmlns:a16="http://schemas.microsoft.com/office/drawing/2014/main" id="{92F33D80-9C44-455F-8960-B1C9D55D8B3C}"/>
                    </a:ext>
                  </a:extLst>
                </p:cNvPr>
                <p:cNvSpPr>
                  <a:spLocks noRot="1" noChangeAspect="1" noMove="1" noResize="1" noEditPoints="1" noAdjustHandles="1" noChangeArrowheads="1" noChangeShapeType="1" noTextEdit="1"/>
                </p:cNvSpPr>
                <p:nvPr/>
              </p:nvSpPr>
              <p:spPr>
                <a:xfrm>
                  <a:off x="3599965" y="3731823"/>
                  <a:ext cx="585417" cy="523220"/>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7AEFA35-56F7-44E8-9F94-CC0C9C68D14A}"/>
                    </a:ext>
                  </a:extLst>
                </p:cNvPr>
                <p:cNvSpPr/>
                <p:nvPr/>
              </p:nvSpPr>
              <p:spPr>
                <a:xfrm>
                  <a:off x="16362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4" name="Rectangle 23">
                  <a:extLst>
                    <a:ext uri="{FF2B5EF4-FFF2-40B4-BE49-F238E27FC236}">
                      <a16:creationId xmlns:a16="http://schemas.microsoft.com/office/drawing/2014/main" id="{07AEFA35-56F7-44E8-9F94-CC0C9C68D14A}"/>
                    </a:ext>
                  </a:extLst>
                </p:cNvPr>
                <p:cNvSpPr>
                  <a:spLocks noRot="1" noChangeAspect="1" noMove="1" noResize="1" noEditPoints="1" noAdjustHandles="1" noChangeArrowheads="1" noChangeShapeType="1" noTextEdit="1"/>
                </p:cNvSpPr>
                <p:nvPr/>
              </p:nvSpPr>
              <p:spPr>
                <a:xfrm>
                  <a:off x="163621" y="3705225"/>
                  <a:ext cx="585417" cy="523220"/>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5CCF19-C689-42C4-9EB5-DB35110C660D}"/>
                    </a:ext>
                  </a:extLst>
                </p:cNvPr>
                <p:cNvSpPr/>
                <p:nvPr/>
              </p:nvSpPr>
              <p:spPr>
                <a:xfrm>
                  <a:off x="626753"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5" name="Rectangle 24">
                  <a:extLst>
                    <a:ext uri="{FF2B5EF4-FFF2-40B4-BE49-F238E27FC236}">
                      <a16:creationId xmlns:a16="http://schemas.microsoft.com/office/drawing/2014/main" id="{485CCF19-C689-42C4-9EB5-DB35110C660D}"/>
                    </a:ext>
                  </a:extLst>
                </p:cNvPr>
                <p:cNvSpPr>
                  <a:spLocks noRot="1" noChangeAspect="1" noMove="1" noResize="1" noEditPoints="1" noAdjustHandles="1" noChangeArrowheads="1" noChangeShapeType="1" noTextEdit="1"/>
                </p:cNvSpPr>
                <p:nvPr/>
              </p:nvSpPr>
              <p:spPr>
                <a:xfrm>
                  <a:off x="626753" y="3705225"/>
                  <a:ext cx="585417" cy="523220"/>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D6E09FF-D7D6-4068-AC41-FE3D8C600590}"/>
                    </a:ext>
                  </a:extLst>
                </p:cNvPr>
                <p:cNvSpPr/>
                <p:nvPr/>
              </p:nvSpPr>
              <p:spPr>
                <a:xfrm>
                  <a:off x="1101501" y="370522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26" name="Rectangle 25">
                  <a:extLst>
                    <a:ext uri="{FF2B5EF4-FFF2-40B4-BE49-F238E27FC236}">
                      <a16:creationId xmlns:a16="http://schemas.microsoft.com/office/drawing/2014/main" id="{9D6E09FF-D7D6-4068-AC41-FE3D8C600590}"/>
                    </a:ext>
                  </a:extLst>
                </p:cNvPr>
                <p:cNvSpPr>
                  <a:spLocks noRot="1" noChangeAspect="1" noMove="1" noResize="1" noEditPoints="1" noAdjustHandles="1" noChangeArrowheads="1" noChangeShapeType="1" noTextEdit="1"/>
                </p:cNvSpPr>
                <p:nvPr/>
              </p:nvSpPr>
              <p:spPr>
                <a:xfrm>
                  <a:off x="1101501" y="3705225"/>
                  <a:ext cx="585417" cy="523220"/>
                </a:xfrm>
                <a:prstGeom prst="rect">
                  <a:avLst/>
                </a:prstGeom>
                <a:blipFill>
                  <a:blip r:embed="rId9"/>
                  <a:stretch>
                    <a:fillRect/>
                  </a:stretch>
                </a:blipFill>
              </p:spPr>
              <p:txBody>
                <a:bodyPr/>
                <a:lstStyle/>
                <a:p>
                  <a:r>
                    <a:rPr lang="en-SE">
                      <a:noFill/>
                    </a:rPr>
                    <a:t> </a:t>
                  </a:r>
                </a:p>
              </p:txBody>
            </p:sp>
          </mc:Fallback>
        </mc:AlternateContent>
      </p:grpSp>
      <p:pic>
        <p:nvPicPr>
          <p:cNvPr id="48" name="Picture 47" descr="discounting.png">
            <a:extLst>
              <a:ext uri="{FF2B5EF4-FFF2-40B4-BE49-F238E27FC236}">
                <a16:creationId xmlns:a16="http://schemas.microsoft.com/office/drawing/2014/main" id="{85A5109E-4327-44A9-919C-495B1B42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5" y="5448300"/>
            <a:ext cx="2695575" cy="876300"/>
          </a:xfrm>
          <a:prstGeom prst="rect">
            <a:avLst/>
          </a:prstGeom>
        </p:spPr>
      </p:pic>
      <p:sp>
        <p:nvSpPr>
          <p:cNvPr id="49" name="Rectangle 48">
            <a:extLst>
              <a:ext uri="{FF2B5EF4-FFF2-40B4-BE49-F238E27FC236}">
                <a16:creationId xmlns:a16="http://schemas.microsoft.com/office/drawing/2014/main" id="{932F6C7B-43E0-4B99-A992-D337D46EBF90}"/>
              </a:ext>
            </a:extLst>
          </p:cNvPr>
          <p:cNvSpPr/>
          <p:nvPr/>
        </p:nvSpPr>
        <p:spPr>
          <a:xfrm>
            <a:off x="7979874" y="5619750"/>
            <a:ext cx="40005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21573FEB-C37A-4ED8-8C9B-DFB1AAAFACB9}"/>
                  </a:ext>
                </a:extLst>
              </p:cNvPr>
              <p:cNvSpPr/>
              <p:nvPr/>
            </p:nvSpPr>
            <p:spPr>
              <a:xfrm>
                <a:off x="6921672"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0" name="Rectangle 49">
                <a:extLst>
                  <a:ext uri="{FF2B5EF4-FFF2-40B4-BE49-F238E27FC236}">
                    <a16:creationId xmlns:a16="http://schemas.microsoft.com/office/drawing/2014/main" id="{21573FEB-C37A-4ED8-8C9B-DFB1AAAFACB9}"/>
                  </a:ext>
                </a:extLst>
              </p:cNvPr>
              <p:cNvSpPr>
                <a:spLocks noRot="1" noChangeAspect="1" noMove="1" noResize="1" noEditPoints="1" noAdjustHandles="1" noChangeArrowheads="1" noChangeShapeType="1" noTextEdit="1"/>
              </p:cNvSpPr>
              <p:nvPr/>
            </p:nvSpPr>
            <p:spPr>
              <a:xfrm>
                <a:off x="6921672" y="5521115"/>
                <a:ext cx="585417" cy="523220"/>
              </a:xfrm>
              <a:prstGeom prst="rect">
                <a:avLst/>
              </a:prstGeom>
              <a:blipFill>
                <a:blip r:embed="rId1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BDE47423-62C7-49CE-9AE4-241DB1DB9435}"/>
                  </a:ext>
                </a:extLst>
              </p:cNvPr>
              <p:cNvSpPr/>
              <p:nvPr/>
            </p:nvSpPr>
            <p:spPr>
              <a:xfrm>
                <a:off x="7394457"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oMath>
                  </m:oMathPara>
                </a14:m>
                <a:endParaRPr lang="en-SE" sz="2800" dirty="0"/>
              </a:p>
            </p:txBody>
          </p:sp>
        </mc:Choice>
        <mc:Fallback xmlns="">
          <p:sp>
            <p:nvSpPr>
              <p:cNvPr id="51" name="Rectangle 50">
                <a:extLst>
                  <a:ext uri="{FF2B5EF4-FFF2-40B4-BE49-F238E27FC236}">
                    <a16:creationId xmlns:a16="http://schemas.microsoft.com/office/drawing/2014/main" id="{BDE47423-62C7-49CE-9AE4-241DB1DB9435}"/>
                  </a:ext>
                </a:extLst>
              </p:cNvPr>
              <p:cNvSpPr>
                <a:spLocks noRot="1" noChangeAspect="1" noMove="1" noResize="1" noEditPoints="1" noAdjustHandles="1" noChangeArrowheads="1" noChangeShapeType="1" noTextEdit="1"/>
              </p:cNvSpPr>
              <p:nvPr/>
            </p:nvSpPr>
            <p:spPr>
              <a:xfrm>
                <a:off x="7394457" y="5521115"/>
                <a:ext cx="585417" cy="523220"/>
              </a:xfrm>
              <a:prstGeom prst="rect">
                <a:avLst/>
              </a:prstGeom>
              <a:blipFill>
                <a:blip r:embed="rId11"/>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A5C327E-5551-42AD-91DA-053B895BB885}"/>
                  </a:ext>
                </a:extLst>
              </p:cNvPr>
              <p:cNvSpPr/>
              <p:nvPr/>
            </p:nvSpPr>
            <p:spPr>
              <a:xfrm>
                <a:off x="7857466" y="5521115"/>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52" name="Rectangle 51">
                <a:extLst>
                  <a:ext uri="{FF2B5EF4-FFF2-40B4-BE49-F238E27FC236}">
                    <a16:creationId xmlns:a16="http://schemas.microsoft.com/office/drawing/2014/main" id="{2A5C327E-5551-42AD-91DA-053B895BB885}"/>
                  </a:ext>
                </a:extLst>
              </p:cNvPr>
              <p:cNvSpPr>
                <a:spLocks noRot="1" noChangeAspect="1" noMove="1" noResize="1" noEditPoints="1" noAdjustHandles="1" noChangeArrowheads="1" noChangeShapeType="1" noTextEdit="1"/>
              </p:cNvSpPr>
              <p:nvPr/>
            </p:nvSpPr>
            <p:spPr>
              <a:xfrm>
                <a:off x="7857466" y="5521115"/>
                <a:ext cx="585417" cy="523220"/>
              </a:xfrm>
              <a:prstGeom prst="rect">
                <a:avLst/>
              </a:prstGeom>
              <a:blipFill>
                <a:blip r:embed="rId12"/>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668EC7-8D35-424E-A2C0-195E43F8C172}"/>
                  </a:ext>
                </a:extLst>
              </p:cNvPr>
              <p:cNvSpPr/>
              <p:nvPr/>
            </p:nvSpPr>
            <p:spPr>
              <a:xfrm>
                <a:off x="1431440" y="6292587"/>
                <a:ext cx="77296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=1</m:t>
                    </m:r>
                  </m:oMath>
                </a14:m>
                <a:endParaRPr lang="en-SE" dirty="0"/>
              </a:p>
            </p:txBody>
          </p:sp>
        </mc:Choice>
        <mc:Fallback xmlns="">
          <p:sp>
            <p:nvSpPr>
              <p:cNvPr id="14" name="Rectangle 13">
                <a:extLst>
                  <a:ext uri="{FF2B5EF4-FFF2-40B4-BE49-F238E27FC236}">
                    <a16:creationId xmlns:a16="http://schemas.microsoft.com/office/drawing/2014/main" id="{14668EC7-8D35-424E-A2C0-195E43F8C172}"/>
                  </a:ext>
                </a:extLst>
              </p:cNvPr>
              <p:cNvSpPr>
                <a:spLocks noRot="1" noChangeAspect="1" noMove="1" noResize="1" noEditPoints="1" noAdjustHandles="1" noChangeArrowheads="1" noChangeShapeType="1" noTextEdit="1"/>
              </p:cNvSpPr>
              <p:nvPr/>
            </p:nvSpPr>
            <p:spPr>
              <a:xfrm>
                <a:off x="1431440" y="6292587"/>
                <a:ext cx="772969" cy="369332"/>
              </a:xfrm>
              <a:prstGeom prst="rect">
                <a:avLst/>
              </a:prstGeom>
              <a:blipFill>
                <a:blip r:embed="rId13"/>
                <a:stretch>
                  <a:fillRect b="-655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EBDFCEE-32DC-4B50-8A6A-B8D8284A5F51}"/>
                  </a:ext>
                </a:extLst>
              </p:cNvPr>
              <p:cNvSpPr/>
              <p:nvPr/>
            </p:nvSpPr>
            <p:spPr>
              <a:xfrm>
                <a:off x="4421496" y="6324600"/>
                <a:ext cx="949299" cy="369332"/>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1</m:t>
                    </m:r>
                  </m:oMath>
                </a14:m>
                <a:endParaRPr lang="en-SE" dirty="0"/>
              </a:p>
            </p:txBody>
          </p:sp>
        </mc:Choice>
        <mc:Fallback xmlns="">
          <p:sp>
            <p:nvSpPr>
              <p:cNvPr id="53" name="Rectangle 52">
                <a:extLst>
                  <a:ext uri="{FF2B5EF4-FFF2-40B4-BE49-F238E27FC236}">
                    <a16:creationId xmlns:a16="http://schemas.microsoft.com/office/drawing/2014/main" id="{8EBDFCEE-32DC-4B50-8A6A-B8D8284A5F51}"/>
                  </a:ext>
                </a:extLst>
              </p:cNvPr>
              <p:cNvSpPr>
                <a:spLocks noRot="1" noChangeAspect="1" noMove="1" noResize="1" noEditPoints="1" noAdjustHandles="1" noChangeArrowheads="1" noChangeShapeType="1" noTextEdit="1"/>
              </p:cNvSpPr>
              <p:nvPr/>
            </p:nvSpPr>
            <p:spPr>
              <a:xfrm>
                <a:off x="4421496" y="6324600"/>
                <a:ext cx="949299" cy="369332"/>
              </a:xfrm>
              <a:prstGeom prst="rect">
                <a:avLst/>
              </a:prstGeom>
              <a:blipFill>
                <a:blip r:embed="rId14"/>
                <a:stretch>
                  <a:fillRect b="-666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1C3D37B-D4DB-4CBA-B3B6-FABE1350A930}"/>
                  </a:ext>
                </a:extLst>
              </p:cNvPr>
              <p:cNvSpPr/>
              <p:nvPr/>
            </p:nvSpPr>
            <p:spPr>
              <a:xfrm>
                <a:off x="7374534" y="6287765"/>
                <a:ext cx="950966" cy="501227"/>
              </a:xfrm>
              <a:prstGeom prst="rect">
                <a:avLst/>
              </a:prstGeom>
            </p:spPr>
            <p:txBody>
              <a:bodyPr wrap="none">
                <a:spAutoFit/>
              </a:bodyPr>
              <a:lstStyle/>
              <a:p>
                <a:r>
                  <a:rPr lang="en-US" dirty="0"/>
                  <a:t> </a:t>
                </a:r>
                <a14:m>
                  <m:oMath xmlns:m="http://schemas.openxmlformats.org/officeDocument/2006/math">
                    <m:r>
                      <a:rPr lang="en-US" i="1" dirty="0">
                        <a:latin typeface="Cambria Math" panose="02040503050406030204" pitchFamily="18" charset="0"/>
                        <a:sym typeface="Symbol" charset="0"/>
                      </a:rPr>
                      <m:t></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10</m:t>
                            </m:r>
                          </m:e>
                        </m:rad>
                      </m:den>
                    </m:f>
                  </m:oMath>
                </a14:m>
                <a:endParaRPr lang="en-SE" dirty="0"/>
              </a:p>
            </p:txBody>
          </p:sp>
        </mc:Choice>
        <mc:Fallback xmlns="">
          <p:sp>
            <p:nvSpPr>
              <p:cNvPr id="54" name="Rectangle 53">
                <a:extLst>
                  <a:ext uri="{FF2B5EF4-FFF2-40B4-BE49-F238E27FC236}">
                    <a16:creationId xmlns:a16="http://schemas.microsoft.com/office/drawing/2014/main" id="{61C3D37B-D4DB-4CBA-B3B6-FABE1350A930}"/>
                  </a:ext>
                </a:extLst>
              </p:cNvPr>
              <p:cNvSpPr>
                <a:spLocks noRot="1" noChangeAspect="1" noMove="1" noResize="1" noEditPoints="1" noAdjustHandles="1" noChangeArrowheads="1" noChangeShapeType="1" noTextEdit="1"/>
              </p:cNvSpPr>
              <p:nvPr/>
            </p:nvSpPr>
            <p:spPr>
              <a:xfrm>
                <a:off x="7374534" y="6287765"/>
                <a:ext cx="950966" cy="501227"/>
              </a:xfrm>
              <a:prstGeom prst="rect">
                <a:avLst/>
              </a:prstGeom>
              <a:blipFill>
                <a:blip r:embed="rId1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A3EF449-2246-4A33-9E4E-4599276BE1F7}"/>
                  </a:ext>
                </a:extLst>
              </p:cNvPr>
              <p:cNvSpPr/>
              <p:nvPr/>
            </p:nvSpPr>
            <p:spPr>
              <a:xfrm>
                <a:off x="7850017" y="5422461"/>
                <a:ext cx="585417" cy="5232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m:t>
                      </m:r>
                    </m:oMath>
                  </m:oMathPara>
                </a14:m>
                <a:endParaRPr lang="en-SE" sz="2800" dirty="0">
                  <a:solidFill>
                    <a:srgbClr val="000000"/>
                  </a:solidFill>
                </a:endParaRPr>
              </a:p>
            </p:txBody>
          </p:sp>
        </mc:Choice>
        <mc:Fallback xmlns="">
          <p:sp>
            <p:nvSpPr>
              <p:cNvPr id="56" name="Rectangle 55">
                <a:extLst>
                  <a:ext uri="{FF2B5EF4-FFF2-40B4-BE49-F238E27FC236}">
                    <a16:creationId xmlns:a16="http://schemas.microsoft.com/office/drawing/2014/main" id="{3A3EF449-2246-4A33-9E4E-4599276BE1F7}"/>
                  </a:ext>
                </a:extLst>
              </p:cNvPr>
              <p:cNvSpPr>
                <a:spLocks noRot="1" noChangeAspect="1" noMove="1" noResize="1" noEditPoints="1" noAdjustHandles="1" noChangeArrowheads="1" noChangeShapeType="1" noTextEdit="1"/>
              </p:cNvSpPr>
              <p:nvPr/>
            </p:nvSpPr>
            <p:spPr>
              <a:xfrm>
                <a:off x="7850017" y="5422461"/>
                <a:ext cx="585417" cy="523220"/>
              </a:xfrm>
              <a:prstGeom prst="rect">
                <a:avLst/>
              </a:prstGeom>
              <a:blipFill>
                <a:blip r:embed="rId1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84F595-14F9-48D6-B976-F829BDF4B071}"/>
                  </a:ext>
                </a:extLst>
              </p:cNvPr>
              <p:cNvSpPr txBox="1"/>
              <p:nvPr/>
            </p:nvSpPr>
            <p:spPr>
              <a:xfrm>
                <a:off x="2286000" y="3244334"/>
                <a:ext cx="4572000" cy="36933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m:t>
                      </m:r>
                    </m:oMath>
                  </m:oMathPara>
                </a14:m>
                <a:endParaRPr lang="en-SE" sz="1800" dirty="0">
                  <a:solidFill>
                    <a:srgbClr val="000000"/>
                  </a:solidFill>
                </a:endParaRPr>
              </a:p>
            </p:txBody>
          </p:sp>
        </mc:Choice>
        <mc:Fallback xmlns="">
          <p:sp>
            <p:nvSpPr>
              <p:cNvPr id="38" name="TextBox 37">
                <a:extLst>
                  <a:ext uri="{FF2B5EF4-FFF2-40B4-BE49-F238E27FC236}">
                    <a16:creationId xmlns:a16="http://schemas.microsoft.com/office/drawing/2014/main" id="{6684F595-14F9-48D6-B976-F829BDF4B071}"/>
                  </a:ext>
                </a:extLst>
              </p:cNvPr>
              <p:cNvSpPr txBox="1">
                <a:spLocks noRot="1" noChangeAspect="1" noMove="1" noResize="1" noEditPoints="1" noAdjustHandles="1" noChangeArrowheads="1" noChangeShapeType="1" noTextEdit="1"/>
              </p:cNvSpPr>
              <p:nvPr/>
            </p:nvSpPr>
            <p:spPr>
              <a:xfrm>
                <a:off x="2286000" y="3244334"/>
                <a:ext cx="4572000" cy="369332"/>
              </a:xfrm>
              <a:prstGeom prst="rect">
                <a:avLst/>
              </a:prstGeom>
              <a:blipFill>
                <a:blip r:embed="rId1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15C993-CDDE-4F0A-9D43-C987CDA490DF}"/>
                  </a:ext>
                </a:extLst>
              </p:cNvPr>
              <p:cNvSpPr/>
              <p:nvPr/>
            </p:nvSpPr>
            <p:spPr>
              <a:xfrm>
                <a:off x="4968852" y="5512998"/>
                <a:ext cx="585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SE" sz="2800" dirty="0"/>
              </a:p>
            </p:txBody>
          </p:sp>
        </mc:Choice>
        <mc:Fallback xmlns="">
          <p:sp>
            <p:nvSpPr>
              <p:cNvPr id="40" name="Rectangle 39">
                <a:extLst>
                  <a:ext uri="{FF2B5EF4-FFF2-40B4-BE49-F238E27FC236}">
                    <a16:creationId xmlns:a16="http://schemas.microsoft.com/office/drawing/2014/main" id="{6315C993-CDDE-4F0A-9D43-C987CDA490DF}"/>
                  </a:ext>
                </a:extLst>
              </p:cNvPr>
              <p:cNvSpPr>
                <a:spLocks noRot="1" noChangeAspect="1" noMove="1" noResize="1" noEditPoints="1" noAdjustHandles="1" noChangeArrowheads="1" noChangeShapeType="1" noTextEdit="1"/>
              </p:cNvSpPr>
              <p:nvPr/>
            </p:nvSpPr>
            <p:spPr>
              <a:xfrm>
                <a:off x="4968852" y="5512998"/>
                <a:ext cx="585417" cy="523220"/>
              </a:xfrm>
              <a:prstGeom prst="rect">
                <a:avLst/>
              </a:prstGeom>
              <a:blipFill>
                <a:blip r:embed="rId1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63575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8969-0F33-4135-93BA-4D927CBB9617}"/>
              </a:ext>
            </a:extLst>
          </p:cNvPr>
          <p:cNvSpPr>
            <a:spLocks noGrp="1"/>
          </p:cNvSpPr>
          <p:nvPr>
            <p:ph type="title"/>
          </p:nvPr>
        </p:nvSpPr>
        <p:spPr/>
        <p:txBody>
          <a:bodyPr/>
          <a:lstStyle/>
          <a:p>
            <a:r>
              <a:rPr lang="en-US" dirty="0"/>
              <a:t>The Big Picture</a:t>
            </a:r>
            <a:endParaRPr lang="en-SE" dirty="0"/>
          </a:p>
        </p:txBody>
      </p:sp>
      <p:sp>
        <p:nvSpPr>
          <p:cNvPr id="4" name="Slide Number Placeholder 3">
            <a:extLst>
              <a:ext uri="{FF2B5EF4-FFF2-40B4-BE49-F238E27FC236}">
                <a16:creationId xmlns:a16="http://schemas.microsoft.com/office/drawing/2014/main" id="{69E2BA40-6DEA-4CB1-97F6-47BA0E325EF4}"/>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66686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2415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Prediction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Prediction, </a:t>
                          </a:r>
                          <a:r>
                            <a:rPr lang="en-US" dirty="0"/>
                            <a:t>TD/TD(</a:t>
                          </a:r>
                          <a14:m>
                            <m:oMath xmlns:m="http://schemas.openxmlformats.org/officeDocument/2006/math">
                              <m:r>
                                <a:rPr lang="en-US" b="0" i="1" smtClean="0">
                                  <a:latin typeface="Cambria Math" panose="02040503050406030204" pitchFamily="18" charset="0"/>
                                </a:rPr>
                                <m:t>𝜆</m:t>
                              </m:r>
                            </m:oMath>
                          </a14:m>
                          <a:r>
                            <a:rPr lang="en-US" dirty="0"/>
                            <a:t>)</a:t>
                          </a:r>
                          <a:r>
                            <a:rPr lang="en-US" baseline="0" dirty="0"/>
                            <a:t> </a:t>
                          </a:r>
                          <a:r>
                            <a:rPr lang="en-US" dirty="0"/>
                            <a:t>(on-policy)</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7779496"/>
                      </a:ext>
                    </a:extLst>
                  </a:tr>
                  <a:tr h="115915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a:t>
                          </a:r>
                          <a:r>
                            <a:rPr lang="en-US" b="0" baseline="0" dirty="0"/>
                            <a:t>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r>
                                <a:rPr lang="en-US" b="0" i="1" baseline="0" smtClean="0">
                                  <a:latin typeface="Cambria Math" panose="02040503050406030204" pitchFamily="18" charset="0"/>
                                </a:rPr>
                                <m:t>𝜋</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r>
                                    <a:rPr lang="en-US" b="0" i="1" baseline="0" smtClean="0">
                                      <a:latin typeface="Cambria Math" panose="02040503050406030204" pitchFamily="18" charset="0"/>
                                    </a:rPr>
                                    <m:t>𝑞</m:t>
                                  </m:r>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Exp. Equation for </a:t>
                          </a:r>
                          <a14:m>
                            <m:oMath xmlns:m="http://schemas.openxmlformats.org/officeDocument/2006/math">
                              <m:r>
                                <a:rPr lang="en-US" b="0" i="1" dirty="0" smtClean="0">
                                  <a:latin typeface="Cambria Math" panose="02040503050406030204" pitchFamily="18" charset="0"/>
                                </a:rPr>
                                <m:t>𝑣</m:t>
                              </m:r>
                            </m:oMath>
                          </a14:m>
                          <a:r>
                            <a:rPr lang="en-US" dirty="0"/>
                            <a:t> + Greedy Policy Improvement (GPI)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do GPI, since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21265547"/>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 for known MDP</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𝑣</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solidFill>
                                <a:schemeClr val="bg2"/>
                              </a:solidFill>
                            </a:rPr>
                            <a:t>Cannot compute </a:t>
                          </a:r>
                          <a14:m>
                            <m:oMath xmlns:m="http://schemas.openxmlformats.org/officeDocument/2006/math">
                              <m:sSup>
                                <m:sSupPr>
                                  <m:ctrlPr>
                                    <a:rPr lang="en-US" b="0" i="1" dirty="0" smtClean="0">
                                      <a:solidFill>
                                        <a:schemeClr val="bg2"/>
                                      </a:solidFill>
                                      <a:latin typeface="Cambria Math" panose="02040503050406030204" pitchFamily="18" charset="0"/>
                                    </a:rPr>
                                  </m:ctrlPr>
                                </m:sSupPr>
                                <m:e>
                                  <m:r>
                                    <a:rPr lang="en-US" i="1" dirty="0" smtClean="0">
                                      <a:solidFill>
                                        <a:schemeClr val="bg2"/>
                                      </a:solidFill>
                                      <a:latin typeface="Cambria Math" panose="02040503050406030204" pitchFamily="18" charset="0"/>
                                    </a:rPr>
                                    <m:t>𝑉</m:t>
                                  </m:r>
                                </m:e>
                                <m:sup>
                                  <m:r>
                                    <a:rPr lang="en-US" b="0" i="1" dirty="0" smtClean="0">
                                      <a:solidFill>
                                        <a:schemeClr val="bg2"/>
                                      </a:solidFill>
                                      <a:latin typeface="Cambria Math" panose="02040503050406030204" pitchFamily="18" charset="0"/>
                                    </a:rPr>
                                    <m:t>∗</m:t>
                                  </m:r>
                                </m:sup>
                              </m:sSup>
                              <m:r>
                                <a:rPr lang="en-US" i="1" dirty="0" smtClean="0">
                                  <a:solidFill>
                                    <a:schemeClr val="bg2"/>
                                  </a:solidFill>
                                  <a:latin typeface="Cambria Math" panose="02040503050406030204" pitchFamily="18" charset="0"/>
                                </a:rPr>
                                <m:t>(</m:t>
                              </m:r>
                              <m:r>
                                <a:rPr lang="en-US" i="1" dirty="0" smtClean="0">
                                  <a:solidFill>
                                    <a:schemeClr val="bg2"/>
                                  </a:solidFill>
                                  <a:latin typeface="Cambria Math" panose="02040503050406030204" pitchFamily="18" charset="0"/>
                                </a:rPr>
                                <m:t>𝑠</m:t>
                              </m:r>
                              <m:r>
                                <a:rPr lang="en-US" i="1" dirty="0" smtClean="0">
                                  <a:solidFill>
                                    <a:schemeClr val="bg2"/>
                                  </a:solidFill>
                                  <a:latin typeface="Cambria Math" panose="02040503050406030204" pitchFamily="18" charset="0"/>
                                </a:rPr>
                                <m:t>)</m:t>
                              </m:r>
                            </m:oMath>
                          </a14:m>
                          <a:r>
                            <a:rPr lang="en-US" dirty="0">
                              <a:solidFill>
                                <a:schemeClr val="bg2"/>
                              </a:solidFill>
                            </a:rPr>
                            <a:t>  w. sample-based method due to </a:t>
                          </a:r>
                          <a14:m>
                            <m:oMath xmlns:m="http://schemas.openxmlformats.org/officeDocument/2006/math">
                              <m:limLow>
                                <m:limLowPr>
                                  <m:ctrlPr>
                                    <a:rPr lang="en-US" b="0" i="1" dirty="0" smtClean="0">
                                      <a:solidFill>
                                        <a:schemeClr val="bg2"/>
                                      </a:solidFill>
                                      <a:latin typeface="Cambria Math" panose="02040503050406030204" pitchFamily="18" charset="0"/>
                                    </a:rPr>
                                  </m:ctrlPr>
                                </m:limLowPr>
                                <m:e>
                                  <m:r>
                                    <m:rPr>
                                      <m:sty m:val="p"/>
                                    </m:rPr>
                                    <a:rPr lang="en-US" i="0" dirty="0" smtClean="0">
                                      <a:solidFill>
                                        <a:schemeClr val="bg2"/>
                                      </a:solidFill>
                                      <a:latin typeface="Cambria Math" panose="02040503050406030204" pitchFamily="18" charset="0"/>
                                    </a:rPr>
                                    <m:t>max</m:t>
                                  </m:r>
                                </m:e>
                                <m:lim>
                                  <m:r>
                                    <a:rPr lang="en-US" b="0" i="1" dirty="0" smtClean="0">
                                      <a:solidFill>
                                        <a:schemeClr val="bg2"/>
                                      </a:solidFill>
                                      <a:latin typeface="Cambria Math" panose="02040503050406030204" pitchFamily="18" charset="0"/>
                                    </a:rPr>
                                    <m:t>𝑎</m:t>
                                  </m:r>
                                </m:lim>
                              </m:limLow>
                            </m:oMath>
                          </a14:m>
                          <a:r>
                            <a:rPr lang="en-US" dirty="0">
                              <a:solidFill>
                                <a:schemeClr val="bg2"/>
                              </a:solidFill>
                            </a:rPr>
                            <a:t> in front; cannot get </a:t>
                          </a:r>
                          <a14:m>
                            <m:oMath xmlns:m="http://schemas.openxmlformats.org/officeDocument/2006/math">
                              <m:r>
                                <a:rPr lang="en-US" b="0" i="1" baseline="0" smtClean="0">
                                  <a:solidFill>
                                    <a:schemeClr val="bg2"/>
                                  </a:solidFill>
                                  <a:latin typeface="Cambria Math" panose="02040503050406030204" pitchFamily="18" charset="0"/>
                                </a:rPr>
                                <m:t>𝑄</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𝑠</m:t>
                              </m:r>
                              <m:r>
                                <a:rPr lang="en-US" b="0" i="1" baseline="0" smtClean="0">
                                  <a:solidFill>
                                    <a:schemeClr val="bg2"/>
                                  </a:solidFill>
                                  <a:latin typeface="Cambria Math" panose="02040503050406030204" pitchFamily="18" charset="0"/>
                                </a:rPr>
                                <m:t>,</m:t>
                              </m:r>
                              <m:r>
                                <a:rPr lang="en-US" b="0" i="1" baseline="0" smtClean="0">
                                  <a:solidFill>
                                    <a:schemeClr val="bg2"/>
                                  </a:solidFill>
                                  <a:latin typeface="Cambria Math" panose="02040503050406030204" pitchFamily="18" charset="0"/>
                                </a:rPr>
                                <m:t>𝑎</m:t>
                              </m:r>
                              <m:r>
                                <a:rPr lang="en-US" b="0" i="1" baseline="0" smtClean="0">
                                  <a:solidFill>
                                    <a:schemeClr val="bg2"/>
                                  </a:solidFill>
                                  <a:latin typeface="Cambria Math" panose="02040503050406030204" pitchFamily="18" charset="0"/>
                                </a:rPr>
                                <m:t>)</m:t>
                              </m:r>
                            </m:oMath>
                          </a14:m>
                          <a:r>
                            <a:rPr lang="en-US" dirty="0">
                              <a:solidFill>
                                <a:schemeClr val="bg2"/>
                              </a:solidFill>
                            </a:rPr>
                            <a:t> from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oMath>
                          </a14:m>
                          <a:r>
                            <a:rPr lang="en-US" dirty="0">
                              <a:solidFill>
                                <a:schemeClr val="bg2"/>
                              </a:solidFill>
                            </a:rPr>
                            <a:t> without MDP</a:t>
                          </a:r>
                          <a:endParaRPr lang="en-SE" dirty="0">
                            <a:solidFill>
                              <a:schemeClr val="bg2"/>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826653353"/>
                      </a:ext>
                    </a:extLst>
                  </a:tr>
                  <a:tr h="102107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b="0" dirty="0"/>
                            <a:t>Control (compute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oMath>
                          </a14:m>
                          <a:r>
                            <a:rPr lang="en-US" dirty="0"/>
                            <a:t>, then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𝑠</m:t>
                                  </m:r>
                                </m:e>
                              </m:d>
                              <m:r>
                                <a:rPr lang="en-US" b="0" i="1" baseline="0" smtClean="0">
                                  <a:latin typeface="Cambria Math" panose="02040503050406030204" pitchFamily="18" charset="0"/>
                                </a:rPr>
                                <m:t>=</m:t>
                              </m:r>
                              <m:func>
                                <m:funcPr>
                                  <m:ctrlPr>
                                    <a:rPr lang="en-US" b="0" i="1" baseline="0" smtClean="0">
                                      <a:latin typeface="Cambria Math" panose="02040503050406030204" pitchFamily="18" charset="0"/>
                                    </a:rPr>
                                  </m:ctrlPr>
                                </m:funcPr>
                                <m:fName>
                                  <m:limLow>
                                    <m:limLowPr>
                                      <m:ctrlPr>
                                        <a:rPr lang="en-US" b="0" i="1" baseline="0" smtClean="0">
                                          <a:latin typeface="Cambria Math" panose="02040503050406030204" pitchFamily="18" charset="0"/>
                                        </a:rPr>
                                      </m:ctrlPr>
                                    </m:limLowPr>
                                    <m:e>
                                      <m:r>
                                        <m:rPr>
                                          <m:sty m:val="p"/>
                                        </m:rPr>
                                        <a:rPr lang="en-US" b="0" i="0" baseline="0" smtClean="0">
                                          <a:latin typeface="Cambria Math" panose="02040503050406030204" pitchFamily="18" charset="0"/>
                                        </a:rPr>
                                        <m:t>argmax</m:t>
                                      </m:r>
                                    </m:e>
                                    <m:lim>
                                      <m:r>
                                        <a:rPr lang="en-US" b="0" i="1" baseline="0" smtClean="0">
                                          <a:latin typeface="Cambria Math" panose="02040503050406030204" pitchFamily="18" charset="0"/>
                                        </a:rPr>
                                        <m:t>𝑎</m:t>
                                      </m:r>
                                    </m:lim>
                                  </m:limLow>
                                </m:fName>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m:t>
                                      </m:r>
                                    </m:sub>
                                  </m:sSub>
                                  <m:r>
                                    <a:rPr lang="en-US" b="0" i="1" baseline="0" smtClean="0">
                                      <a:latin typeface="Cambria Math" panose="02040503050406030204" pitchFamily="18" charset="0"/>
                                    </a:rPr>
                                    <m:t>(</m:t>
                                  </m:r>
                                  <m:r>
                                    <a:rPr lang="en-US" b="0" i="1" baseline="0" smtClean="0">
                                      <a:latin typeface="Cambria Math" panose="02040503050406030204" pitchFamily="18" charset="0"/>
                                    </a:rPr>
                                    <m:t>𝑠</m:t>
                                  </m:r>
                                  <m:r>
                                    <a:rPr lang="en-US" b="0" i="1" baseline="0" smtClean="0">
                                      <a:latin typeface="Cambria Math" panose="02040503050406030204" pitchFamily="18" charset="0"/>
                                    </a:rPr>
                                    <m:t>,</m:t>
                                  </m:r>
                                  <m:r>
                                    <a:rPr lang="en-US" b="0" i="1" baseline="0" smtClean="0">
                                      <a:latin typeface="Cambria Math" panose="02040503050406030204" pitchFamily="18" charset="0"/>
                                    </a:rPr>
                                    <m:t>𝑎</m:t>
                                  </m:r>
                                  <m:r>
                                    <a:rPr lang="en-US" b="0" i="1" baseline="0" smtClean="0">
                                      <a:latin typeface="Cambria Math" panose="02040503050406030204" pitchFamily="18" charset="0"/>
                                    </a:rPr>
                                    <m:t>)</m:t>
                                  </m:r>
                                </m:e>
                              </m:func>
                            </m:oMath>
                          </a14:m>
                          <a:r>
                            <a:rPr lang="en-US" dirty="0"/>
                            <a:t>)</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Bellman Opt. Equation for </a:t>
                          </a:r>
                          <a14:m>
                            <m:oMath xmlns:m="http://schemas.openxmlformats.org/officeDocument/2006/math">
                              <m:r>
                                <a:rPr lang="en-US" b="0" i="1" dirty="0" smtClean="0">
                                  <a:latin typeface="Cambria Math" panose="02040503050406030204" pitchFamily="18" charset="0"/>
                                </a:rPr>
                                <m:t>𝑞</m:t>
                              </m:r>
                            </m:oMath>
                          </a14:m>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Choice>
        <mc:Fallback xmlns="">
          <p:graphicFrame>
            <p:nvGraphicFramePr>
              <p:cNvPr id="6" name="Table 4">
                <a:extLst>
                  <a:ext uri="{FF2B5EF4-FFF2-40B4-BE49-F238E27FC236}">
                    <a16:creationId xmlns:a16="http://schemas.microsoft.com/office/drawing/2014/main" id="{7F714ECE-1B65-4E4D-91B2-98FE81FA1A89}"/>
                  </a:ext>
                </a:extLst>
              </p:cNvPr>
              <p:cNvGraphicFramePr>
                <a:graphicFrameLocks/>
              </p:cNvGraphicFramePr>
              <p:nvPr>
                <p:extLst>
                  <p:ext uri="{D42A27DB-BD31-4B8C-83A1-F6EECF244321}">
                    <p14:modId xmlns:p14="http://schemas.microsoft.com/office/powerpoint/2010/main" val="3124048963"/>
                  </p:ext>
                </p:extLst>
              </p:nvPr>
            </p:nvGraphicFramePr>
            <p:xfrm>
              <a:off x="175084" y="1314335"/>
              <a:ext cx="8793832" cy="5398897"/>
            </p:xfrm>
            <a:graphic>
              <a:graphicData uri="http://schemas.openxmlformats.org/drawingml/2006/table">
                <a:tbl>
                  <a:tblPr firstRow="1" bandRow="1"/>
                  <a:tblGrid>
                    <a:gridCol w="2415716">
                      <a:extLst>
                        <a:ext uri="{9D8B030D-6E8A-4147-A177-3AD203B41FA5}">
                          <a16:colId xmlns:a16="http://schemas.microsoft.com/office/drawing/2014/main" val="2754147182"/>
                        </a:ext>
                      </a:extLst>
                    </a:gridCol>
                    <a:gridCol w="1981200">
                      <a:extLst>
                        <a:ext uri="{9D8B030D-6E8A-4147-A177-3AD203B41FA5}">
                          <a16:colId xmlns:a16="http://schemas.microsoft.com/office/drawing/2014/main" val="3033637932"/>
                        </a:ext>
                      </a:extLst>
                    </a:gridCol>
                    <a:gridCol w="1752600">
                      <a:extLst>
                        <a:ext uri="{9D8B030D-6E8A-4147-A177-3AD203B41FA5}">
                          <a16:colId xmlns:a16="http://schemas.microsoft.com/office/drawing/2014/main" val="2309157356"/>
                        </a:ext>
                      </a:extLst>
                    </a:gridCol>
                    <a:gridCol w="2644316">
                      <a:extLst>
                        <a:ext uri="{9D8B030D-6E8A-4147-A177-3AD203B41FA5}">
                          <a16:colId xmlns:a16="http://schemas.microsoft.com/office/drawing/2014/main" val="3222467121"/>
                        </a:ext>
                      </a:extLst>
                    </a:gridCol>
                  </a:tblGrid>
                  <a:tr h="7010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Problem</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Bellman Equation</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t>Algo (known MDP)</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Algo (unknown MDP, sample-based)</a:t>
                          </a:r>
                          <a:endParaRPr lang="en-SE" sz="2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764793615"/>
                      </a:ext>
                    </a:extLst>
                  </a:tr>
                  <a:tr h="640080">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14286" r="-264736" b="-649524"/>
                          </a:stretch>
                        </a:blip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14286" r="-223385" b="-649524"/>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Policy Evaluation (PE)</a:t>
                          </a:r>
                          <a:endParaRPr lang="en-SE"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14286" r="-922" b="-649524"/>
                          </a:stretch>
                        </a:blipFill>
                      </a:tcPr>
                    </a:tc>
                    <a:extLst>
                      <a:ext uri="{0D108BD9-81ED-4DB2-BD59-A6C34878D82A}">
                        <a16:rowId xmlns:a16="http://schemas.microsoft.com/office/drawing/2014/main" val="387779496"/>
                      </a:ext>
                    </a:extLst>
                  </a:tr>
                  <a:tr h="1321435">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03687" r="-264736" b="-214286"/>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03687" r="-223385" b="-214286"/>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Policy Iteration (PI=PE+GPI)</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03687" r="-922" b="-214286"/>
                          </a:stretch>
                        </a:blipFill>
                      </a:tcPr>
                    </a:tc>
                    <a:extLst>
                      <a:ext uri="{0D108BD9-81ED-4DB2-BD59-A6C34878D82A}">
                        <a16:rowId xmlns:a16="http://schemas.microsoft.com/office/drawing/2014/main" val="2621265547"/>
                      </a:ext>
                    </a:extLst>
                  </a:tr>
                  <a:tr h="1547622">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173333" r="-264736" b="-82353"/>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173333" r="-223385" b="-82353"/>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Value Iteration (VI) (a form </a:t>
                          </a:r>
                          <a:r>
                            <a:rPr lang="en-US"/>
                            <a:t>of Generalized PI)</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32949" t="-173333" r="-922" b="-82353"/>
                          </a:stretch>
                        </a:blipFill>
                      </a:tcPr>
                    </a:tc>
                    <a:extLst>
                      <a:ext uri="{0D108BD9-81ED-4DB2-BD59-A6C34878D82A}">
                        <a16:rowId xmlns:a16="http://schemas.microsoft.com/office/drawing/2014/main" val="3826653353"/>
                      </a:ext>
                    </a:extLst>
                  </a:tr>
                  <a:tr h="1188720">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252" t="-357436" r="-264736" b="-7692"/>
                          </a:stretch>
                        </a:blipFill>
                      </a:tcPr>
                    </a:tc>
                    <a:tc>
                      <a:txBody>
                        <a:bodyPr/>
                        <a:lstStyle/>
                        <a:p>
                          <a:endParaRPr lang="en-SE"/>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blipFill>
                          <a:blip r:embed="rId3"/>
                          <a:stretch>
                            <a:fillRect l="-122462" t="-357436" r="-223385" b="-7692"/>
                          </a:stretch>
                        </a:blip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Value Iteration (QVI)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MC control, </a:t>
                          </a:r>
                          <a:r>
                            <a:rPr lang="en-US" altLang="zh-CN" dirty="0" err="1"/>
                            <a:t>Sarsa</a:t>
                          </a:r>
                          <a:r>
                            <a:rPr lang="en-US" altLang="zh-CN" dirty="0"/>
                            <a:t> (on-policy)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 Learning,</a:t>
                          </a:r>
                          <a:r>
                            <a:rPr lang="en-US" altLang="zh-CN" dirty="0"/>
                            <a:t> </a:t>
                          </a:r>
                          <a:r>
                            <a:rPr lang="en-US" dirty="0"/>
                            <a:t>Expected </a:t>
                          </a:r>
                          <a:r>
                            <a:rPr lang="en-US" dirty="0" err="1"/>
                            <a:t>Sarsa</a:t>
                          </a:r>
                          <a:r>
                            <a:rPr lang="en-US" altLang="zh-CN" dirty="0"/>
                            <a:t> (off-policy)</a:t>
                          </a:r>
                          <a:endParaRPr lang="en-SE"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638184513"/>
                      </a:ext>
                    </a:extLst>
                  </a:tr>
                </a:tbl>
              </a:graphicData>
            </a:graphic>
          </p:graphicFrame>
        </mc:Fallback>
      </mc:AlternateContent>
      <p:sp>
        <p:nvSpPr>
          <p:cNvPr id="10" name="Rectangle 9">
            <a:extLst>
              <a:ext uri="{FF2B5EF4-FFF2-40B4-BE49-F238E27FC236}">
                <a16:creationId xmlns:a16="http://schemas.microsoft.com/office/drawing/2014/main" id="{688CD912-5728-4F12-9B72-09DAB32692AB}"/>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
        <p:nvSpPr>
          <p:cNvPr id="3" name="Rectangle 2">
            <a:extLst>
              <a:ext uri="{FF2B5EF4-FFF2-40B4-BE49-F238E27FC236}">
                <a16:creationId xmlns:a16="http://schemas.microsoft.com/office/drawing/2014/main" id="{BC6E01ED-28F7-4942-920A-8A23C5D5A9D2}"/>
              </a:ext>
            </a:extLst>
          </p:cNvPr>
          <p:cNvSpPr/>
          <p:nvPr/>
        </p:nvSpPr>
        <p:spPr bwMode="auto">
          <a:xfrm>
            <a:off x="4572000" y="1314335"/>
            <a:ext cx="1752600" cy="5398896"/>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984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4D94-FC79-459B-8C1C-C8A94E657BFA}"/>
              </a:ext>
            </a:extLst>
          </p:cNvPr>
          <p:cNvSpPr>
            <a:spLocks noGrp="1"/>
          </p:cNvSpPr>
          <p:nvPr>
            <p:ph type="title"/>
          </p:nvPr>
        </p:nvSpPr>
        <p:spPr/>
        <p:txBody>
          <a:bodyPr/>
          <a:lstStyle/>
          <a:p>
            <a:r>
              <a:rPr lang="en-US" dirty="0"/>
              <a:t>Known MDP</a:t>
            </a:r>
            <a:endParaRPr lang="en-SE" dirty="0"/>
          </a:p>
        </p:txBody>
      </p:sp>
      <p:sp>
        <p:nvSpPr>
          <p:cNvPr id="3" name="Content Placeholder 2">
            <a:extLst>
              <a:ext uri="{FF2B5EF4-FFF2-40B4-BE49-F238E27FC236}">
                <a16:creationId xmlns:a16="http://schemas.microsoft.com/office/drawing/2014/main" id="{8C6F5F10-57E2-442A-BE7F-4F465C0127E6}"/>
              </a:ext>
            </a:extLst>
          </p:cNvPr>
          <p:cNvSpPr>
            <a:spLocks noGrp="1"/>
          </p:cNvSpPr>
          <p:nvPr>
            <p:ph idx="1"/>
          </p:nvPr>
        </p:nvSpPr>
        <p:spPr>
          <a:xfrm>
            <a:off x="457200" y="1143000"/>
            <a:ext cx="8229600" cy="1752600"/>
          </a:xfrm>
        </p:spPr>
        <p:txBody>
          <a:bodyPr>
            <a:normAutofit fontScale="92500" lnSpcReduction="10000"/>
          </a:bodyPr>
          <a:lstStyle/>
          <a:p>
            <a:r>
              <a:rPr lang="en-US" dirty="0"/>
              <a:t>In this lecture, we assume known MDP, and use dynamic programming to solve Bellman Equations and find the optimal policy (no learning here).</a:t>
            </a:r>
          </a:p>
        </p:txBody>
      </p:sp>
      <p:sp>
        <p:nvSpPr>
          <p:cNvPr id="4" name="Slide Number Placeholder 3">
            <a:extLst>
              <a:ext uri="{FF2B5EF4-FFF2-40B4-BE49-F238E27FC236}">
                <a16:creationId xmlns:a16="http://schemas.microsoft.com/office/drawing/2014/main" id="{201C7223-D636-47B5-9984-B1BCFBDAE1C8}"/>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BCB3FEE3-4B6A-4962-BF1C-C2DB2E224EAC}"/>
              </a:ext>
            </a:extLst>
          </p:cNvPr>
          <p:cNvPicPr>
            <a:picLocks noChangeAspect="1"/>
          </p:cNvPicPr>
          <p:nvPr/>
        </p:nvPicPr>
        <p:blipFill>
          <a:blip r:embed="rId3"/>
          <a:stretch>
            <a:fillRect/>
          </a:stretch>
        </p:blipFill>
        <p:spPr>
          <a:xfrm>
            <a:off x="1876166" y="2813708"/>
            <a:ext cx="5391668" cy="3960802"/>
          </a:xfrm>
          <a:prstGeom prst="rect">
            <a:avLst/>
          </a:prstGeom>
        </p:spPr>
      </p:pic>
      <p:sp>
        <p:nvSpPr>
          <p:cNvPr id="6" name="Rectangle 5">
            <a:extLst>
              <a:ext uri="{FF2B5EF4-FFF2-40B4-BE49-F238E27FC236}">
                <a16:creationId xmlns:a16="http://schemas.microsoft.com/office/drawing/2014/main" id="{36E67AAD-C9D2-47AD-8F28-D93588B4678A}"/>
              </a:ext>
            </a:extLst>
          </p:cNvPr>
          <p:cNvSpPr/>
          <p:nvPr/>
        </p:nvSpPr>
        <p:spPr bwMode="auto">
          <a:xfrm>
            <a:off x="5715000" y="307039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95E7DF94-1377-42BF-A550-1E26B7A6023E}"/>
              </a:ext>
            </a:extLst>
          </p:cNvPr>
          <p:cNvSpPr/>
          <p:nvPr/>
        </p:nvSpPr>
        <p:spPr bwMode="auto">
          <a:xfrm>
            <a:off x="3429000" y="3505200"/>
            <a:ext cx="838200"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known</a:t>
            </a:r>
            <a:endParaRPr kumimoji="0" lang="en-SE" sz="16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DE9927B2-5AF2-48D2-BD5C-7940A8566EF4}"/>
              </a:ext>
            </a:extLst>
          </p:cNvPr>
          <p:cNvSpPr/>
          <p:nvPr/>
        </p:nvSpPr>
        <p:spPr bwMode="auto">
          <a:xfrm>
            <a:off x="3200400" y="6484791"/>
            <a:ext cx="1728917" cy="3349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want to optimize</a:t>
            </a:r>
            <a:endParaRPr kumimoji="0" lang="en-SE"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55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1066800" y="274638"/>
            <a:ext cx="8229600" cy="868362"/>
          </a:xfrm>
        </p:spPr>
        <p:txBody>
          <a:bodyPr/>
          <a:lstStyle/>
          <a:p>
            <a:r>
              <a:rPr lang="en-US" dirty="0"/>
              <a:t>Bellman Expectation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381000" y="1295400"/>
                <a:ext cx="8382000" cy="5105400"/>
              </a:xfrm>
            </p:spPr>
            <p:txBody>
              <a:bodyPr>
                <a:normAutofit fontScale="77500" lnSpcReduction="20000"/>
              </a:bodyPr>
              <a:lstStyle/>
              <a:p>
                <a:r>
                  <a:rPr lang="en-US" dirty="0"/>
                  <a:t>Bellman Expectation Equation for </a:t>
                </a:r>
                <a:r>
                  <a:rPr lang="en-US" dirty="0">
                    <a:solidFill>
                      <a:schemeClr val="tx1"/>
                    </a:solidFill>
                  </a:rPr>
                  <a:t>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e>
                          <m:e>
                            <m:r>
                              <a:rPr lang="en-US" i="1">
                                <a:solidFill>
                                  <a:srgbClr val="C00000"/>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a:t>
                </a:r>
              </a:p>
              <a:p>
                <a:r>
                  <a:rPr lang="en-US" dirty="0"/>
                  <a:t>Bellman Expectation Equation for </a:t>
                </a:r>
                <a:r>
                  <a:rPr lang="en-US" dirty="0">
                    <a:solidFill>
                      <a:schemeClr val="tx1"/>
                    </a:solidFill>
                  </a:rPr>
                  <a:t>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nary>
                          <m:naryPr>
                            <m:chr m:val="∑"/>
                            <m:supHide m:val="on"/>
                            <m:ctrlPr>
                              <a:rPr lang="en-US" i="1" smtClean="0">
                                <a:solidFill>
                                  <a:srgbClr val="C00000"/>
                                </a:solidFill>
                                <a:latin typeface="Cambria Math" panose="02040503050406030204" pitchFamily="18" charset="0"/>
                              </a:rPr>
                            </m:ctrlPr>
                          </m:naryPr>
                          <m:sub>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sub>
                          <m:sup/>
                          <m:e>
                            <m:r>
                              <a:rPr lang="en-US" i="1">
                                <a:solidFill>
                                  <a:srgbClr val="C00000"/>
                                </a:solidFill>
                                <a:latin typeface="Cambria Math" panose="02040503050406030204" pitchFamily="18" charset="0"/>
                              </a:rPr>
                              <m:t>𝜋</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e>
                              <m:e>
                                <m:r>
                                  <a:rPr lang="en-US" i="1">
                                    <a:solidFill>
                                      <a:srgbClr val="C00000"/>
                                    </a:solidFill>
                                    <a:latin typeface="Cambria Math" panose="02040503050406030204" pitchFamily="18" charset="0"/>
                                  </a:rPr>
                                  <m:t>𝑠</m:t>
                                </m:r>
                                <m:r>
                                  <a:rPr lang="en-US" b="0" i="1" smtClean="0">
                                    <a:solidFill>
                                      <a:srgbClr val="C00000"/>
                                    </a:solidFill>
                                    <a:latin typeface="Cambria Math" panose="02040503050406030204" pitchFamily="18" charset="0"/>
                                  </a:rPr>
                                  <m:t>′</m:t>
                                </m:r>
                              </m:e>
                            </m:d>
                          </m:e>
                        </m:nary>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Expected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policy </a:t>
                </a:r>
                <a14:m>
                  <m:oMath xmlns:m="http://schemas.openxmlformats.org/officeDocument/2006/math">
                    <m:r>
                      <a:rPr lang="en-US" i="1">
                        <a:solidFill>
                          <a:schemeClr val="tx1"/>
                        </a:solidFill>
                        <a:latin typeface="Cambria Math" panose="02040503050406030204" pitchFamily="18" charset="0"/>
                      </a:rPr>
                      <m:t>𝜋</m:t>
                    </m:r>
                  </m:oMath>
                </a14:m>
                <a:r>
                  <a:rPr lang="en-US" dirty="0">
                    <a:solidFill>
                      <a:schemeClr val="tx1"/>
                    </a:solidFill>
                  </a:rPr>
                  <a:t>.</a:t>
                </a: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381000" y="1295400"/>
                <a:ext cx="8382000" cy="5105400"/>
              </a:xfrm>
              <a:blipFill>
                <a:blip r:embed="rId3"/>
                <a:stretch>
                  <a:fillRect l="-1164" t="-4182" r="-364" b="-139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
        <p:nvSpPr>
          <p:cNvPr id="8" name="Rectangle 7">
            <a:extLst>
              <a:ext uri="{FF2B5EF4-FFF2-40B4-BE49-F238E27FC236}">
                <a16:creationId xmlns:a16="http://schemas.microsoft.com/office/drawing/2014/main" id="{541D45F3-619E-4BED-A516-1D0BD5C74692}"/>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133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AD63-E583-467F-A541-6B5FB580C4BA}"/>
              </a:ext>
            </a:extLst>
          </p:cNvPr>
          <p:cNvSpPr>
            <a:spLocks noGrp="1"/>
          </p:cNvSpPr>
          <p:nvPr>
            <p:ph type="title"/>
          </p:nvPr>
        </p:nvSpPr>
        <p:spPr>
          <a:xfrm>
            <a:off x="838200" y="274638"/>
            <a:ext cx="8229600" cy="868362"/>
          </a:xfrm>
        </p:spPr>
        <p:txBody>
          <a:bodyPr/>
          <a:lstStyle/>
          <a:p>
            <a:r>
              <a:rPr lang="en-US" dirty="0"/>
              <a:t>Bellman Optimality Equations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99C71-7D67-4880-A5D5-CD55AF48D874}"/>
                  </a:ext>
                </a:extLst>
              </p:cNvPr>
              <p:cNvSpPr>
                <a:spLocks noGrp="1"/>
              </p:cNvSpPr>
              <p:nvPr>
                <p:ph idx="1"/>
              </p:nvPr>
            </p:nvSpPr>
            <p:spPr>
              <a:xfrm>
                <a:off x="457200" y="1066800"/>
                <a:ext cx="8229600" cy="3886200"/>
              </a:xfrm>
            </p:spPr>
            <p:txBody>
              <a:bodyPr>
                <a:normAutofit fontScale="55000" lnSpcReduction="20000"/>
              </a:bodyPr>
              <a:lstStyle/>
              <a:p>
                <a:r>
                  <a:rPr lang="en-US" dirty="0"/>
                  <a:t>Bellman Optimality Equation for </a:t>
                </a:r>
                <a:r>
                  <a:rPr lang="en-US" dirty="0">
                    <a:solidFill>
                      <a:schemeClr val="tx1"/>
                    </a:solidFill>
                  </a:rPr>
                  <a:t>Optimal State Value Function:</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smtClean="0">
                                <a:latin typeface="Cambria Math" panose="02040503050406030204" pitchFamily="18" charset="0"/>
                              </a:rPr>
                              <m:t>𝑣</m:t>
                            </m:r>
                          </m:e>
                          <m:sub>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b="0" i="1" smtClean="0">
                        <a:solidFill>
                          <a:schemeClr val="tx1"/>
                        </a:solidFill>
                        <a:latin typeface="Cambria Math" panose="02040503050406030204" pitchFamily="18" charset="0"/>
                      </a:rPr>
                      <m:t>𝑠</m:t>
                    </m:r>
                  </m:oMath>
                </a14:m>
                <a:r>
                  <a:rPr lang="en-US" dirty="0">
                    <a:solidFill>
                      <a:schemeClr val="tx1"/>
                    </a:solidFill>
                  </a:rPr>
                  <a:t> and following the greedy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Bellman Optimality Equation for Optimal Action Value Function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limLow>
                          <m:limLowPr>
                            <m:ctrlPr>
                              <a:rPr lang="en-US" i="1" smtClean="0">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r>
                              <a:rPr lang="en-US" b="0" i="1" smtClean="0">
                                <a:solidFill>
                                  <a:srgbClr val="C00000"/>
                                </a:solidFill>
                                <a:latin typeface="Cambria Math" panose="02040503050406030204" pitchFamily="18" charset="0"/>
                              </a:rPr>
                              <m:t>′</m:t>
                            </m:r>
                          </m:lim>
                        </m:limLow>
                        <m:r>
                          <a:rPr lang="en-US" b="0" i="1" smtClean="0">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oMath>
                </a14:m>
                <a:endParaRPr lang="en-US" dirty="0">
                  <a:solidFill>
                    <a:schemeClr val="tx1"/>
                  </a:solidFill>
                </a:endParaRPr>
              </a:p>
              <a:p>
                <a:pPr lvl="1"/>
                <a:r>
                  <a:rPr lang="en-US" dirty="0">
                    <a:solidFill>
                      <a:schemeClr val="tx1"/>
                    </a:solidFill>
                  </a:rPr>
                  <a:t>Max value starting from state </a:t>
                </a:r>
                <a14:m>
                  <m:oMath xmlns:m="http://schemas.openxmlformats.org/officeDocument/2006/math">
                    <m:r>
                      <a:rPr lang="en-US" i="1">
                        <a:solidFill>
                          <a:schemeClr val="tx1"/>
                        </a:solidFill>
                        <a:latin typeface="Cambria Math" panose="02040503050406030204" pitchFamily="18" charset="0"/>
                      </a:rPr>
                      <m:t>𝑠</m:t>
                    </m:r>
                  </m:oMath>
                </a14:m>
                <a:r>
                  <a:rPr lang="en-US" dirty="0">
                    <a:solidFill>
                      <a:schemeClr val="tx1"/>
                    </a:solidFill>
                  </a:rPr>
                  <a:t>, taking action </a:t>
                </a:r>
                <a14:m>
                  <m:oMath xmlns:m="http://schemas.openxmlformats.org/officeDocument/2006/math">
                    <m:r>
                      <a:rPr lang="en-US" b="0" i="1" smtClean="0">
                        <a:solidFill>
                          <a:schemeClr val="tx1"/>
                        </a:solidFill>
                        <a:latin typeface="Cambria Math" panose="02040503050406030204" pitchFamily="18" charset="0"/>
                      </a:rPr>
                      <m:t>𝑎</m:t>
                    </m:r>
                  </m:oMath>
                </a14:m>
                <a:r>
                  <a:rPr lang="en-US" dirty="0">
                    <a:solidFill>
                      <a:schemeClr val="tx1"/>
                    </a:solidFill>
                  </a:rPr>
                  <a:t>, and thereafter following </a:t>
                </a:r>
                <a:r>
                  <a:rPr lang="en-US" dirty="0"/>
                  <a:t>the greedy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func>
                  </m:oMath>
                </a14:m>
                <a:endParaRPr lang="en-US" dirty="0">
                  <a:solidFill>
                    <a:schemeClr val="tx1"/>
                  </a:solidFill>
                </a:endParaRPr>
              </a:p>
              <a:p>
                <a:r>
                  <a:rPr lang="en-US" dirty="0">
                    <a:solidFill>
                      <a:schemeClr val="tx1"/>
                    </a:solidFill>
                  </a:rPr>
                  <a:t>Relating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oMath>
                </a14:m>
                <a:r>
                  <a:rPr lang="en-US" dirty="0">
                    <a:solidFill>
                      <a:schemeClr val="tx1"/>
                    </a:solidFill>
                  </a:rPr>
                  <a: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d>
                      </m:e>
                    </m:d>
                  </m:oMath>
                </a14:m>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B1B99C71-7D67-4880-A5D5-CD55AF48D874}"/>
                  </a:ext>
                </a:extLst>
              </p:cNvPr>
              <p:cNvSpPr>
                <a:spLocks noGrp="1" noRot="1" noChangeAspect="1" noMove="1" noResize="1" noEditPoints="1" noAdjustHandles="1" noChangeArrowheads="1" noChangeShapeType="1" noTextEdit="1"/>
              </p:cNvSpPr>
              <p:nvPr>
                <p:ph idx="1"/>
              </p:nvPr>
            </p:nvSpPr>
            <p:spPr>
              <a:xfrm>
                <a:off x="457200" y="1066800"/>
                <a:ext cx="8229600" cy="3886200"/>
              </a:xfrm>
              <a:blipFill>
                <a:blip r:embed="rId3"/>
                <a:stretch>
                  <a:fillRect l="-519" t="-5172" b="-266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4D66A3-0BBC-44EE-9742-4F6CC4B38F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7" name="Picture 6">
            <a:extLst>
              <a:ext uri="{FF2B5EF4-FFF2-40B4-BE49-F238E27FC236}">
                <a16:creationId xmlns:a16="http://schemas.microsoft.com/office/drawing/2014/main" id="{E1DE19F7-06E5-491E-9ECF-3E93291D75C3}"/>
              </a:ext>
            </a:extLst>
          </p:cNvPr>
          <p:cNvPicPr>
            <a:picLocks noChangeAspect="1"/>
          </p:cNvPicPr>
          <p:nvPr/>
        </p:nvPicPr>
        <p:blipFill>
          <a:blip r:embed="rId4"/>
          <a:stretch>
            <a:fillRect/>
          </a:stretch>
        </p:blipFill>
        <p:spPr>
          <a:xfrm>
            <a:off x="0" y="4648200"/>
            <a:ext cx="6403954" cy="2147332"/>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324E209-3F12-4F1B-8C99-1D297CD25639}"/>
                  </a:ext>
                </a:extLst>
              </p:cNvPr>
              <p:cNvSpPr txBox="1">
                <a:spLocks/>
              </p:cNvSpPr>
              <p:nvPr/>
            </p:nvSpPr>
            <p:spPr bwMode="auto">
              <a:xfrm>
                <a:off x="6403954" y="4733731"/>
                <a:ext cx="2889748" cy="1897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dirty="0"/>
                  <a:t>Notations in left fig: </a:t>
                </a:r>
              </a:p>
              <a:p>
                <a14:m>
                  <m:oMath xmlns:m="http://schemas.openxmlformats.org/officeDocument/2006/math">
                    <m:nary>
                      <m:naryPr>
                        <m:chr m:val="∑"/>
                        <m:supHide m:val="on"/>
                        <m:ctrlPr>
                          <a:rPr lang="en-US" sz="2000" i="1">
                            <a:latin typeface="Cambria Math" panose="02040503050406030204" pitchFamily="18" charset="0"/>
                          </a:rPr>
                        </m:ctrlPr>
                      </m:naryPr>
                      <m:sub>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i="1">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rPr>
                      <m:t>]</m:t>
                    </m:r>
                  </m:oMath>
                </a14:m>
                <a:endParaRPr lang="en-US" sz="2000" b="0" i="1" dirty="0">
                  <a:latin typeface="Cambria Math" panose="02040503050406030204" pitchFamily="18" charset="0"/>
                </a:endParaRPr>
              </a:p>
              <a:p>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e>
                    </m:nary>
                    <m:r>
                      <a:rPr lang="en-US" sz="2000" b="0" i="1" smtClean="0">
                        <a:latin typeface="Cambria Math" panose="02040503050406030204" pitchFamily="18" charset="0"/>
                      </a:rPr>
                      <m:t>𝑟</m:t>
                    </m:r>
                  </m:oMath>
                </a14:m>
                <a:endParaRPr lang="en-SE" sz="2000" kern="0" dirty="0"/>
              </a:p>
            </p:txBody>
          </p:sp>
        </mc:Choice>
        <mc:Fallback xmlns="">
          <p:sp>
            <p:nvSpPr>
              <p:cNvPr id="8" name="Content Placeholder 2">
                <a:extLst>
                  <a:ext uri="{FF2B5EF4-FFF2-40B4-BE49-F238E27FC236}">
                    <a16:creationId xmlns:a16="http://schemas.microsoft.com/office/drawing/2014/main" id="{B324E209-3F12-4F1B-8C99-1D297CD25639}"/>
                  </a:ext>
                </a:extLst>
              </p:cNvPr>
              <p:cNvSpPr txBox="1">
                <a:spLocks noRot="1" noChangeAspect="1" noMove="1" noResize="1" noEditPoints="1" noAdjustHandles="1" noChangeArrowheads="1" noChangeShapeType="1" noTextEdit="1"/>
              </p:cNvSpPr>
              <p:nvPr/>
            </p:nvSpPr>
            <p:spPr bwMode="auto">
              <a:xfrm>
                <a:off x="6403954" y="4733731"/>
                <a:ext cx="2889748" cy="1897710"/>
              </a:xfrm>
              <a:prstGeom prst="rect">
                <a:avLst/>
              </a:prstGeom>
              <a:blipFill>
                <a:blip r:embed="rId5"/>
                <a:stretch>
                  <a:fillRect l="-2110" t="-6431" b="-32797"/>
                </a:stretch>
              </a:blipFill>
              <a:ln w="9525">
                <a:noFill/>
                <a:miter lim="800000"/>
                <a:headEnd/>
                <a:tailEnd/>
              </a:ln>
            </p:spPr>
            <p:txBody>
              <a:bodyPr/>
              <a:lstStyle/>
              <a:p>
                <a:r>
                  <a:rPr lang="en-SE">
                    <a:noFill/>
                  </a:rPr>
                  <a:t> </a:t>
                </a:r>
              </a:p>
            </p:txBody>
          </p:sp>
        </mc:Fallback>
      </mc:AlternateContent>
      <p:sp>
        <p:nvSpPr>
          <p:cNvPr id="10" name="Rectangle 9">
            <a:extLst>
              <a:ext uri="{FF2B5EF4-FFF2-40B4-BE49-F238E27FC236}">
                <a16:creationId xmlns:a16="http://schemas.microsoft.com/office/drawing/2014/main" id="{DB025544-2128-4BC4-9C25-79F1A0D8ACE1}"/>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697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470AC-9B6E-43C9-AA29-CF5F68C966A5}"/>
              </a:ext>
            </a:extLst>
          </p:cNvPr>
          <p:cNvSpPr>
            <a:spLocks noGrp="1"/>
          </p:cNvSpPr>
          <p:nvPr>
            <p:ph type="sldNum" sz="quarter" idx="12"/>
          </p:nvPr>
        </p:nvSpPr>
        <p:spPr>
          <a:xfrm>
            <a:off x="6745027" y="6530035"/>
            <a:ext cx="2133600" cy="244475"/>
          </a:xfrm>
        </p:spPr>
        <p:txBody>
          <a:bodyPr/>
          <a:lstStyle/>
          <a:p>
            <a:pPr>
              <a:defRPr/>
            </a:pPr>
            <a:fld id="{F57F456A-00AF-44E6-8D70-638C0D0130FF}" type="slidenum">
              <a:rPr lang="en-US" altLang="zh-CN" smtClean="0"/>
              <a:pPr>
                <a:defRPr/>
              </a:pPr>
              <a:t>20</a:t>
            </a:fld>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B2337A-CCDB-451D-BE70-4322F6E6D4FF}"/>
                  </a:ext>
                </a:extLst>
              </p:cNvPr>
              <p:cNvSpPr txBox="1"/>
              <p:nvPr/>
            </p:nvSpPr>
            <p:spPr>
              <a:xfrm>
                <a:off x="7047444" y="522179"/>
                <a:ext cx="2169387" cy="707886"/>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a14:m>
                <a:r>
                  <a:rPr lang="en-US" sz="2000" dirty="0"/>
                  <a:t>: agent takes action </a:t>
                </a:r>
                <a14:m>
                  <m:oMath xmlns:m="http://schemas.openxmlformats.org/officeDocument/2006/math">
                    <m:r>
                      <a:rPr lang="en-US" sz="2000" b="0" i="1" smtClean="0">
                        <a:latin typeface="Cambria Math" panose="02040503050406030204" pitchFamily="18" charset="0"/>
                      </a:rPr>
                      <m:t>𝑎</m:t>
                    </m:r>
                  </m:oMath>
                </a14:m>
                <a:r>
                  <a:rPr lang="en-US" sz="2000" dirty="0"/>
                  <a:t> </a:t>
                </a:r>
                <a:endParaRPr lang="en-SE" sz="2000" dirty="0"/>
              </a:p>
            </p:txBody>
          </p:sp>
        </mc:Choice>
        <mc:Fallback xmlns="">
          <p:sp>
            <p:nvSpPr>
              <p:cNvPr id="8" name="TextBox 7">
                <a:extLst>
                  <a:ext uri="{FF2B5EF4-FFF2-40B4-BE49-F238E27FC236}">
                    <a16:creationId xmlns:a16="http://schemas.microsoft.com/office/drawing/2014/main" id="{95B2337A-CCDB-451D-BE70-4322F6E6D4FF}"/>
                  </a:ext>
                </a:extLst>
              </p:cNvPr>
              <p:cNvSpPr txBox="1">
                <a:spLocks noRot="1" noChangeAspect="1" noMove="1" noResize="1" noEditPoints="1" noAdjustHandles="1" noChangeArrowheads="1" noChangeShapeType="1" noTextEdit="1"/>
              </p:cNvSpPr>
              <p:nvPr/>
            </p:nvSpPr>
            <p:spPr>
              <a:xfrm>
                <a:off x="7047444" y="522179"/>
                <a:ext cx="2169387" cy="707886"/>
              </a:xfrm>
              <a:prstGeom prst="rect">
                <a:avLst/>
              </a:prstGeom>
              <a:blipFill>
                <a:blip r:embed="rId3"/>
                <a:stretch>
                  <a:fillRect l="-2809" t="-4310"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710D96-249D-424C-B677-B8FE467B8BAB}"/>
                  </a:ext>
                </a:extLst>
              </p:cNvPr>
              <p:cNvSpPr txBox="1"/>
              <p:nvPr/>
            </p:nvSpPr>
            <p:spPr>
              <a:xfrm>
                <a:off x="7065338" y="1239024"/>
                <a:ext cx="2133601" cy="1323439"/>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 env gives reward </a:t>
                </a:r>
                <a14:m>
                  <m:oMath xmlns:m="http://schemas.openxmlformats.org/officeDocument/2006/math">
                    <m:r>
                      <a:rPr lang="en-US" sz="2000" b="0" i="1" smtClean="0">
                        <a:latin typeface="Cambria Math" panose="02040503050406030204" pitchFamily="18" charset="0"/>
                      </a:rPr>
                      <m:t>𝑟</m:t>
                    </m:r>
                  </m:oMath>
                </a14:m>
                <a:r>
                  <a:rPr lang="en-US" sz="2000" dirty="0"/>
                  <a:t> and moves agent to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endParaRPr lang="en-SE" sz="2000" dirty="0"/>
              </a:p>
            </p:txBody>
          </p:sp>
        </mc:Choice>
        <mc:Fallback xmlns="">
          <p:sp>
            <p:nvSpPr>
              <p:cNvPr id="9" name="TextBox 8">
                <a:extLst>
                  <a:ext uri="{FF2B5EF4-FFF2-40B4-BE49-F238E27FC236}">
                    <a16:creationId xmlns:a16="http://schemas.microsoft.com/office/drawing/2014/main" id="{DA710D96-249D-424C-B677-B8FE467B8BAB}"/>
                  </a:ext>
                </a:extLst>
              </p:cNvPr>
              <p:cNvSpPr txBox="1">
                <a:spLocks noRot="1" noChangeAspect="1" noMove="1" noResize="1" noEditPoints="1" noAdjustHandles="1" noChangeArrowheads="1" noChangeShapeType="1" noTextEdit="1"/>
              </p:cNvSpPr>
              <p:nvPr/>
            </p:nvSpPr>
            <p:spPr>
              <a:xfrm>
                <a:off x="7065338" y="1239024"/>
                <a:ext cx="2133601" cy="1323439"/>
              </a:xfrm>
              <a:prstGeom prst="rect">
                <a:avLst/>
              </a:prstGeom>
              <a:blipFill>
                <a:blip r:embed="rId4"/>
                <a:stretch>
                  <a:fillRect l="-2857" t="-1843" r="-6286" b="-7834"/>
                </a:stretch>
              </a:blipFill>
            </p:spPr>
            <p:txBody>
              <a:bodyPr/>
              <a:lstStyle/>
              <a:p>
                <a:r>
                  <a:rPr lang="en-SE">
                    <a:noFill/>
                  </a:rPr>
                  <a:t> </a:t>
                </a:r>
              </a:p>
            </p:txBody>
          </p:sp>
        </mc:Fallback>
      </mc:AlternateContent>
      <p:cxnSp>
        <p:nvCxnSpPr>
          <p:cNvPr id="11" name="Straight Arrow Connector 10">
            <a:extLst>
              <a:ext uri="{FF2B5EF4-FFF2-40B4-BE49-F238E27FC236}">
                <a16:creationId xmlns:a16="http://schemas.microsoft.com/office/drawing/2014/main" id="{FEFC252A-1655-41F2-8353-8607EB6E4AD1}"/>
              </a:ext>
            </a:extLst>
          </p:cNvPr>
          <p:cNvCxnSpPr>
            <a:cxnSpLocks/>
          </p:cNvCxnSpPr>
          <p:nvPr/>
        </p:nvCxnSpPr>
        <p:spPr bwMode="auto">
          <a:xfrm flipH="1">
            <a:off x="6299668" y="1123096"/>
            <a:ext cx="674945" cy="408125"/>
          </a:xfrm>
          <a:prstGeom prst="straightConnector1">
            <a:avLst/>
          </a:prstGeom>
          <a:noFill/>
          <a:ln w="25400" cap="flat" cmpd="sng" algn="ctr">
            <a:solidFill>
              <a:srgbClr val="C0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C9594D-5FDB-4116-9A2A-C0DC633FD144}"/>
              </a:ext>
            </a:extLst>
          </p:cNvPr>
          <p:cNvCxnSpPr>
            <a:cxnSpLocks/>
          </p:cNvCxnSpPr>
          <p:nvPr/>
        </p:nvCxnSpPr>
        <p:spPr bwMode="auto">
          <a:xfrm flipH="1">
            <a:off x="6713303" y="1900743"/>
            <a:ext cx="379190" cy="254944"/>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B0BEFE-F953-4C61-A082-AAEA09F997F8}"/>
                  </a:ext>
                </a:extLst>
              </p:cNvPr>
              <p:cNvSpPr txBox="1"/>
              <p:nvPr/>
            </p:nvSpPr>
            <p:spPr>
              <a:xfrm>
                <a:off x="7258785" y="4797600"/>
                <a:ext cx="78689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e>
                          <m:r>
                            <a:rPr lang="en-US" sz="2000" b="0" i="1" smtClean="0">
                              <a:latin typeface="Cambria Math" panose="02040503050406030204" pitchFamily="18" charset="0"/>
                            </a:rPr>
                            <m:t>𝑠</m:t>
                          </m:r>
                        </m:e>
                      </m:d>
                    </m:oMath>
                  </m:oMathPara>
                </a14:m>
                <a:endParaRPr lang="en-SE" sz="2000" dirty="0"/>
              </a:p>
            </p:txBody>
          </p:sp>
        </mc:Choice>
        <mc:Fallback xmlns="">
          <p:sp>
            <p:nvSpPr>
              <p:cNvPr id="14" name="TextBox 13">
                <a:extLst>
                  <a:ext uri="{FF2B5EF4-FFF2-40B4-BE49-F238E27FC236}">
                    <a16:creationId xmlns:a16="http://schemas.microsoft.com/office/drawing/2014/main" id="{81B0BEFE-F953-4C61-A082-AAEA09F997F8}"/>
                  </a:ext>
                </a:extLst>
              </p:cNvPr>
              <p:cNvSpPr txBox="1">
                <a:spLocks noRot="1" noChangeAspect="1" noMove="1" noResize="1" noEditPoints="1" noAdjustHandles="1" noChangeArrowheads="1" noChangeShapeType="1" noTextEdit="1"/>
              </p:cNvSpPr>
              <p:nvPr/>
            </p:nvSpPr>
            <p:spPr>
              <a:xfrm>
                <a:off x="7258785" y="4797600"/>
                <a:ext cx="786899" cy="400110"/>
              </a:xfrm>
              <a:prstGeom prst="rect">
                <a:avLst/>
              </a:prstGeom>
              <a:blipFill>
                <a:blip r:embed="rId5"/>
                <a:stretch>
                  <a:fillRect/>
                </a:stretch>
              </a:blipFill>
            </p:spPr>
            <p:txBody>
              <a:bodyPr/>
              <a:lstStyle/>
              <a:p>
                <a:r>
                  <a:rPr lang="en-SE">
                    <a:noFill/>
                  </a:rPr>
                  <a:t> </a:t>
                </a:r>
              </a:p>
            </p:txBody>
          </p:sp>
        </mc:Fallback>
      </mc:AlternateContent>
      <p:cxnSp>
        <p:nvCxnSpPr>
          <p:cNvPr id="15" name="Straight Arrow Connector 14">
            <a:extLst>
              <a:ext uri="{FF2B5EF4-FFF2-40B4-BE49-F238E27FC236}">
                <a16:creationId xmlns:a16="http://schemas.microsoft.com/office/drawing/2014/main" id="{69F9AEF1-F2F5-44A4-A26E-BF21E0AEDAB0}"/>
              </a:ext>
            </a:extLst>
          </p:cNvPr>
          <p:cNvCxnSpPr>
            <a:cxnSpLocks/>
          </p:cNvCxnSpPr>
          <p:nvPr/>
        </p:nvCxnSpPr>
        <p:spPr bwMode="auto">
          <a:xfrm flipH="1">
            <a:off x="6895935" y="5091177"/>
            <a:ext cx="422321" cy="243906"/>
          </a:xfrm>
          <a:prstGeom prst="straightConnector1">
            <a:avLst/>
          </a:prstGeom>
          <a:noFill/>
          <a:ln w="254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C88951-07F5-487E-BE78-FA5987977393}"/>
                  </a:ext>
                </a:extLst>
              </p:cNvPr>
              <p:cNvSpPr txBox="1"/>
              <p:nvPr/>
            </p:nvSpPr>
            <p:spPr>
              <a:xfrm>
                <a:off x="6895394" y="4171625"/>
                <a:ext cx="13210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m:oMathPara>
                </a14:m>
                <a:endParaRPr lang="en-SE" sz="2000" dirty="0"/>
              </a:p>
            </p:txBody>
          </p:sp>
        </mc:Choice>
        <mc:Fallback xmlns="">
          <p:sp>
            <p:nvSpPr>
              <p:cNvPr id="16" name="TextBox 15">
                <a:extLst>
                  <a:ext uri="{FF2B5EF4-FFF2-40B4-BE49-F238E27FC236}">
                    <a16:creationId xmlns:a16="http://schemas.microsoft.com/office/drawing/2014/main" id="{EDC88951-07F5-487E-BE78-FA5987977393}"/>
                  </a:ext>
                </a:extLst>
              </p:cNvPr>
              <p:cNvSpPr txBox="1">
                <a:spLocks noRot="1" noChangeAspect="1" noMove="1" noResize="1" noEditPoints="1" noAdjustHandles="1" noChangeArrowheads="1" noChangeShapeType="1" noTextEdit="1"/>
              </p:cNvSpPr>
              <p:nvPr/>
            </p:nvSpPr>
            <p:spPr>
              <a:xfrm>
                <a:off x="6895394" y="4171625"/>
                <a:ext cx="1321056" cy="400110"/>
              </a:xfrm>
              <a:prstGeom prst="rect">
                <a:avLst/>
              </a:prstGeom>
              <a:blipFill>
                <a:blip r:embed="rId6"/>
                <a:stretch>
                  <a:fillRect b="-10606"/>
                </a:stretch>
              </a:blipFill>
            </p:spPr>
            <p:txBody>
              <a:bodyPr/>
              <a:lstStyle/>
              <a:p>
                <a:r>
                  <a:rPr lang="en-SE">
                    <a:noFill/>
                  </a:rPr>
                  <a:t> </a:t>
                </a:r>
              </a:p>
            </p:txBody>
          </p:sp>
        </mc:Fallback>
      </mc:AlternateContent>
      <p:cxnSp>
        <p:nvCxnSpPr>
          <p:cNvPr id="17" name="Straight Arrow Connector 16">
            <a:extLst>
              <a:ext uri="{FF2B5EF4-FFF2-40B4-BE49-F238E27FC236}">
                <a16:creationId xmlns:a16="http://schemas.microsoft.com/office/drawing/2014/main" id="{265920BB-1D14-4F1B-B3F2-8B1D4104B000}"/>
              </a:ext>
            </a:extLst>
          </p:cNvPr>
          <p:cNvCxnSpPr>
            <a:cxnSpLocks/>
          </p:cNvCxnSpPr>
          <p:nvPr/>
        </p:nvCxnSpPr>
        <p:spPr bwMode="auto">
          <a:xfrm flipH="1">
            <a:off x="6487589" y="4418088"/>
            <a:ext cx="369104" cy="202682"/>
          </a:xfrm>
          <a:prstGeom prst="straightConnector1">
            <a:avLst/>
          </a:prstGeom>
          <a:noFill/>
          <a:ln w="25400" cap="flat" cmpd="sng" algn="ctr">
            <a:solidFill>
              <a:srgbClr val="C00000"/>
            </a:solidFill>
            <a:prstDash val="solid"/>
            <a:round/>
            <a:headEnd type="none" w="med" len="med"/>
            <a:tailEnd type="triangle"/>
          </a:ln>
          <a:effectLst/>
        </p:spPr>
      </p:cxnSp>
      <p:sp>
        <p:nvSpPr>
          <p:cNvPr id="2" name="Title 1">
            <a:extLst>
              <a:ext uri="{FF2B5EF4-FFF2-40B4-BE49-F238E27FC236}">
                <a16:creationId xmlns:a16="http://schemas.microsoft.com/office/drawing/2014/main" id="{30FF6263-0E18-43F3-9996-00B8D526C4B2}"/>
              </a:ext>
            </a:extLst>
          </p:cNvPr>
          <p:cNvSpPr>
            <a:spLocks noGrp="1"/>
          </p:cNvSpPr>
          <p:nvPr>
            <p:ph type="title"/>
          </p:nvPr>
        </p:nvSpPr>
        <p:spPr>
          <a:xfrm>
            <a:off x="2634638" y="-126702"/>
            <a:ext cx="3938608" cy="868362"/>
          </a:xfrm>
        </p:spPr>
        <p:txBody>
          <a:bodyPr/>
          <a:lstStyle/>
          <a:p>
            <a:r>
              <a:rPr lang="en-US" sz="3600" dirty="0"/>
              <a:t>Backup Diagrams</a:t>
            </a:r>
            <a:endParaRPr lang="en-SE" sz="36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5AEBAFB-119D-43D2-8969-1FB62C4A2ECF}"/>
                  </a:ext>
                </a:extLst>
              </p:cNvPr>
              <p:cNvSpPr/>
              <p:nvPr/>
            </p:nvSpPr>
            <p:spPr>
              <a:xfrm>
                <a:off x="629416" y="6334963"/>
                <a:ext cx="3130521"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 dirty="0"/>
              </a:p>
            </p:txBody>
          </p:sp>
        </mc:Choice>
        <mc:Fallback xmlns="">
          <p:sp>
            <p:nvSpPr>
              <p:cNvPr id="64" name="Rectangle 63">
                <a:extLst>
                  <a:ext uri="{FF2B5EF4-FFF2-40B4-BE49-F238E27FC236}">
                    <a16:creationId xmlns:a16="http://schemas.microsoft.com/office/drawing/2014/main" id="{35AEBAFB-119D-43D2-8969-1FB62C4A2ECF}"/>
                  </a:ext>
                </a:extLst>
              </p:cNvPr>
              <p:cNvSpPr>
                <a:spLocks noRot="1" noChangeAspect="1" noMove="1" noResize="1" noEditPoints="1" noAdjustHandles="1" noChangeArrowheads="1" noChangeShapeType="1" noTextEdit="1"/>
              </p:cNvSpPr>
              <p:nvPr/>
            </p:nvSpPr>
            <p:spPr>
              <a:xfrm>
                <a:off x="629416" y="6334963"/>
                <a:ext cx="3130521" cy="369332"/>
              </a:xfrm>
              <a:prstGeom prst="rect">
                <a:avLst/>
              </a:prstGeom>
              <a:blipFill>
                <a:blip r:embed="rId7"/>
                <a:stretch>
                  <a:fillRect l="-1556"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62125AC2-DEC3-4B6F-9979-52940BE656C3}"/>
                  </a:ext>
                </a:extLst>
              </p:cNvPr>
              <p:cNvSpPr/>
              <p:nvPr/>
            </p:nvSpPr>
            <p:spPr>
              <a:xfrm>
                <a:off x="4638965" y="6336268"/>
                <a:ext cx="3125623" cy="369332"/>
              </a:xfrm>
              <a:prstGeom prst="rect">
                <a:avLst/>
              </a:prstGeom>
            </p:spPr>
            <p:txBody>
              <a:bodyPr wrap="square">
                <a:spAutoFit/>
              </a:bodyPr>
              <a:lstStyle/>
              <a:p>
                <a:pPr lvl="0">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 dirty="0"/>
              </a:p>
            </p:txBody>
          </p:sp>
        </mc:Choice>
        <mc:Fallback xmlns="">
          <p:sp>
            <p:nvSpPr>
              <p:cNvPr id="65" name="Rectangle 64">
                <a:extLst>
                  <a:ext uri="{FF2B5EF4-FFF2-40B4-BE49-F238E27FC236}">
                    <a16:creationId xmlns:a16="http://schemas.microsoft.com/office/drawing/2014/main" id="{62125AC2-DEC3-4B6F-9979-52940BE656C3}"/>
                  </a:ext>
                </a:extLst>
              </p:cNvPr>
              <p:cNvSpPr>
                <a:spLocks noRot="1" noChangeAspect="1" noMove="1" noResize="1" noEditPoints="1" noAdjustHandles="1" noChangeArrowheads="1" noChangeShapeType="1" noTextEdit="1"/>
              </p:cNvSpPr>
              <p:nvPr/>
            </p:nvSpPr>
            <p:spPr>
              <a:xfrm>
                <a:off x="4638965" y="6336268"/>
                <a:ext cx="3125623" cy="369332"/>
              </a:xfrm>
              <a:prstGeom prst="rect">
                <a:avLst/>
              </a:prstGeom>
              <a:blipFill>
                <a:blip r:embed="rId8"/>
                <a:stretch>
                  <a:fillRect l="-1754" t="-8197" b="-24590"/>
                </a:stretch>
              </a:blipFill>
            </p:spPr>
            <p:txBody>
              <a:bodyPr/>
              <a:lstStyle/>
              <a:p>
                <a:r>
                  <a:rPr lang="en-SE">
                    <a:noFill/>
                  </a:rPr>
                  <a:t> </a:t>
                </a:r>
              </a:p>
            </p:txBody>
          </p:sp>
        </mc:Fallback>
      </mc:AlternateContent>
      <p:grpSp>
        <p:nvGrpSpPr>
          <p:cNvPr id="66" name="Group 65">
            <a:extLst>
              <a:ext uri="{FF2B5EF4-FFF2-40B4-BE49-F238E27FC236}">
                <a16:creationId xmlns:a16="http://schemas.microsoft.com/office/drawing/2014/main" id="{CC13BFFF-CFE3-4215-82B1-04FBB7D7E932}"/>
              </a:ext>
            </a:extLst>
          </p:cNvPr>
          <p:cNvGrpSpPr/>
          <p:nvPr/>
        </p:nvGrpSpPr>
        <p:grpSpPr>
          <a:xfrm>
            <a:off x="221519" y="3855425"/>
            <a:ext cx="4032955" cy="2303863"/>
            <a:chOff x="628720" y="1091752"/>
            <a:chExt cx="4032955" cy="2303863"/>
          </a:xfrm>
        </p:grpSpPr>
        <p:grpSp>
          <p:nvGrpSpPr>
            <p:cNvPr id="67" name="Group 66">
              <a:extLst>
                <a:ext uri="{FF2B5EF4-FFF2-40B4-BE49-F238E27FC236}">
                  <a16:creationId xmlns:a16="http://schemas.microsoft.com/office/drawing/2014/main" id="{AD41A04F-DCB9-4E21-AC26-DB1AC9F99147}"/>
                </a:ext>
              </a:extLst>
            </p:cNvPr>
            <p:cNvGrpSpPr/>
            <p:nvPr/>
          </p:nvGrpSpPr>
          <p:grpSpPr>
            <a:xfrm>
              <a:off x="1117591" y="1120914"/>
              <a:ext cx="2549178" cy="2274701"/>
              <a:chOff x="1249126" y="1770917"/>
              <a:chExt cx="1998711" cy="1783504"/>
            </a:xfrm>
          </p:grpSpPr>
          <p:cxnSp>
            <p:nvCxnSpPr>
              <p:cNvPr id="74" name="Shape 457">
                <a:extLst>
                  <a:ext uri="{FF2B5EF4-FFF2-40B4-BE49-F238E27FC236}">
                    <a16:creationId xmlns:a16="http://schemas.microsoft.com/office/drawing/2014/main" id="{762CA011-A85C-40D7-AEC5-1C42BB676F88}"/>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75" name="Shape 452">
                <a:extLst>
                  <a:ext uri="{FF2B5EF4-FFF2-40B4-BE49-F238E27FC236}">
                    <a16:creationId xmlns:a16="http://schemas.microsoft.com/office/drawing/2014/main" id="{0B29D6C9-4782-477A-A448-27441F6EE6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 name="Shape 452">
                <a:extLst>
                  <a:ext uri="{FF2B5EF4-FFF2-40B4-BE49-F238E27FC236}">
                    <a16:creationId xmlns:a16="http://schemas.microsoft.com/office/drawing/2014/main" id="{C1124423-A61D-409A-A31F-8F8672AFA7D9}"/>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 name="Shape 452">
                <a:extLst>
                  <a:ext uri="{FF2B5EF4-FFF2-40B4-BE49-F238E27FC236}">
                    <a16:creationId xmlns:a16="http://schemas.microsoft.com/office/drawing/2014/main" id="{17827C73-5A35-4021-9059-E99DEC17C718}"/>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78" name="Shape 457">
                <a:extLst>
                  <a:ext uri="{FF2B5EF4-FFF2-40B4-BE49-F238E27FC236}">
                    <a16:creationId xmlns:a16="http://schemas.microsoft.com/office/drawing/2014/main" id="{C1B7766B-0B76-471E-B809-8C5CA9CAE87E}"/>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79" name="Shape 457">
                <a:extLst>
                  <a:ext uri="{FF2B5EF4-FFF2-40B4-BE49-F238E27FC236}">
                    <a16:creationId xmlns:a16="http://schemas.microsoft.com/office/drawing/2014/main" id="{8C28BFB4-CB70-4BFE-B588-6CAD3E4F817C}"/>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80" name="Circle">
                <a:extLst>
                  <a:ext uri="{FF2B5EF4-FFF2-40B4-BE49-F238E27FC236}">
                    <a16:creationId xmlns:a16="http://schemas.microsoft.com/office/drawing/2014/main" id="{3A9385DD-E6A4-4A96-9A62-6A3BD51572EC}"/>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81" name="Shape 457">
                <a:extLst>
                  <a:ext uri="{FF2B5EF4-FFF2-40B4-BE49-F238E27FC236}">
                    <a16:creationId xmlns:a16="http://schemas.microsoft.com/office/drawing/2014/main" id="{B39A1D1D-7FA5-4CB9-BEF0-E4A620C440E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82" name="Shape 452">
                <a:extLst>
                  <a:ext uri="{FF2B5EF4-FFF2-40B4-BE49-F238E27FC236}">
                    <a16:creationId xmlns:a16="http://schemas.microsoft.com/office/drawing/2014/main" id="{4136A908-3ACC-4B9A-A8A4-1E37EBC02104}"/>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 name="Circle">
                <a:extLst>
                  <a:ext uri="{FF2B5EF4-FFF2-40B4-BE49-F238E27FC236}">
                    <a16:creationId xmlns:a16="http://schemas.microsoft.com/office/drawing/2014/main" id="{70AA30A3-0AC8-4CD0-84C5-32D29D7F107B}"/>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4" name="Shape 452">
                <a:extLst>
                  <a:ext uri="{FF2B5EF4-FFF2-40B4-BE49-F238E27FC236}">
                    <a16:creationId xmlns:a16="http://schemas.microsoft.com/office/drawing/2014/main" id="{FA8189B9-95AB-4BD2-B0B0-F5C9A9CAC021}"/>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68" name="Picture 67">
              <a:extLst>
                <a:ext uri="{FF2B5EF4-FFF2-40B4-BE49-F238E27FC236}">
                  <a16:creationId xmlns:a16="http://schemas.microsoft.com/office/drawing/2014/main" id="{414F2644-D05E-4AD3-90EE-CA5D500834B2}"/>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69" name="Picture 68">
              <a:extLst>
                <a:ext uri="{FF2B5EF4-FFF2-40B4-BE49-F238E27FC236}">
                  <a16:creationId xmlns:a16="http://schemas.microsoft.com/office/drawing/2014/main" id="{356C66DD-3268-4F21-BE1A-5EA8947EF948}"/>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70" name="Picture 69">
              <a:extLst>
                <a:ext uri="{FF2B5EF4-FFF2-40B4-BE49-F238E27FC236}">
                  <a16:creationId xmlns:a16="http://schemas.microsoft.com/office/drawing/2014/main" id="{30B71276-EAE7-4B92-BED3-7C1A0CD66824}"/>
                </a:ext>
              </a:extLst>
            </p:cNvPr>
            <p:cNvPicPr>
              <a:picLocks noChangeAspect="1"/>
            </p:cNvPicPr>
            <p:nvPr/>
          </p:nvPicPr>
          <p:blipFill>
            <a:blip r:embed="rId11"/>
            <a:stretch>
              <a:fillRect/>
            </a:stretch>
          </p:blipFill>
          <p:spPr>
            <a:xfrm>
              <a:off x="628720" y="2742271"/>
              <a:ext cx="626679" cy="336550"/>
            </a:xfrm>
            <a:prstGeom prst="rect">
              <a:avLst/>
            </a:prstGeom>
          </p:spPr>
        </p:pic>
        <p:pic>
          <p:nvPicPr>
            <p:cNvPr id="71" name="Picture 70">
              <a:extLst>
                <a:ext uri="{FF2B5EF4-FFF2-40B4-BE49-F238E27FC236}">
                  <a16:creationId xmlns:a16="http://schemas.microsoft.com/office/drawing/2014/main" id="{4024DE0F-6B79-4C2B-8655-3A96C13FCB93}"/>
                </a:ext>
              </a:extLst>
            </p:cNvPr>
            <p:cNvPicPr>
              <a:picLocks noChangeAspect="1"/>
            </p:cNvPicPr>
            <p:nvPr/>
          </p:nvPicPr>
          <p:blipFill>
            <a:blip r:embed="rId12"/>
            <a:stretch>
              <a:fillRect/>
            </a:stretch>
          </p:blipFill>
          <p:spPr>
            <a:xfrm>
              <a:off x="1688223" y="1221004"/>
              <a:ext cx="495300" cy="241300"/>
            </a:xfrm>
            <a:prstGeom prst="rect">
              <a:avLst/>
            </a:prstGeom>
          </p:spPr>
        </p:pic>
        <p:pic>
          <p:nvPicPr>
            <p:cNvPr id="72" name="Picture 71">
              <a:extLst>
                <a:ext uri="{FF2B5EF4-FFF2-40B4-BE49-F238E27FC236}">
                  <a16:creationId xmlns:a16="http://schemas.microsoft.com/office/drawing/2014/main" id="{E85E1F9B-87D8-4A0E-977A-F0EDE5549E0B}"/>
                </a:ext>
              </a:extLst>
            </p:cNvPr>
            <p:cNvPicPr>
              <a:picLocks noChangeAspect="1"/>
            </p:cNvPicPr>
            <p:nvPr/>
          </p:nvPicPr>
          <p:blipFill>
            <a:blip r:embed="rId13"/>
            <a:stretch>
              <a:fillRect/>
            </a:stretch>
          </p:blipFill>
          <p:spPr>
            <a:xfrm>
              <a:off x="2673372" y="1091752"/>
              <a:ext cx="1092200" cy="368300"/>
            </a:xfrm>
            <a:prstGeom prst="rect">
              <a:avLst/>
            </a:prstGeom>
          </p:spPr>
        </p:pic>
        <p:pic>
          <p:nvPicPr>
            <p:cNvPr id="73" name="Picture 72">
              <a:extLst>
                <a:ext uri="{FF2B5EF4-FFF2-40B4-BE49-F238E27FC236}">
                  <a16:creationId xmlns:a16="http://schemas.microsoft.com/office/drawing/2014/main" id="{92EE4C77-1F5C-4C40-9B3B-D96A7CBB9B64}"/>
                </a:ext>
              </a:extLst>
            </p:cNvPr>
            <p:cNvPicPr>
              <a:picLocks noChangeAspect="1"/>
            </p:cNvPicPr>
            <p:nvPr/>
          </p:nvPicPr>
          <p:blipFill>
            <a:blip r:embed="rId14"/>
            <a:stretch>
              <a:fillRect/>
            </a:stretch>
          </p:blipFill>
          <p:spPr>
            <a:xfrm>
              <a:off x="3455695" y="2677879"/>
              <a:ext cx="1205980" cy="354700"/>
            </a:xfrm>
            <a:prstGeom prst="rect">
              <a:avLst/>
            </a:prstGeom>
          </p:spPr>
        </p:pic>
      </p:grpSp>
      <p:grpSp>
        <p:nvGrpSpPr>
          <p:cNvPr id="85" name="Group 84">
            <a:extLst>
              <a:ext uri="{FF2B5EF4-FFF2-40B4-BE49-F238E27FC236}">
                <a16:creationId xmlns:a16="http://schemas.microsoft.com/office/drawing/2014/main" id="{43619C28-0E10-483C-A2CD-F29A3591ADA4}"/>
              </a:ext>
            </a:extLst>
          </p:cNvPr>
          <p:cNvGrpSpPr/>
          <p:nvPr/>
        </p:nvGrpSpPr>
        <p:grpSpPr>
          <a:xfrm>
            <a:off x="4398891" y="3891185"/>
            <a:ext cx="2919365" cy="2274701"/>
            <a:chOff x="747404" y="1120914"/>
            <a:chExt cx="2919365" cy="2274701"/>
          </a:xfrm>
        </p:grpSpPr>
        <p:grpSp>
          <p:nvGrpSpPr>
            <p:cNvPr id="86" name="Group 85">
              <a:extLst>
                <a:ext uri="{FF2B5EF4-FFF2-40B4-BE49-F238E27FC236}">
                  <a16:creationId xmlns:a16="http://schemas.microsoft.com/office/drawing/2014/main" id="{B53DE6EF-45D5-466A-9C31-F51363C0BBFE}"/>
                </a:ext>
              </a:extLst>
            </p:cNvPr>
            <p:cNvGrpSpPr/>
            <p:nvPr/>
          </p:nvGrpSpPr>
          <p:grpSpPr>
            <a:xfrm>
              <a:off x="1117591" y="1120914"/>
              <a:ext cx="2549178" cy="2274701"/>
              <a:chOff x="1249126" y="1770917"/>
              <a:chExt cx="1998711" cy="1783504"/>
            </a:xfrm>
          </p:grpSpPr>
          <p:cxnSp>
            <p:nvCxnSpPr>
              <p:cNvPr id="91" name="Shape 457">
                <a:extLst>
                  <a:ext uri="{FF2B5EF4-FFF2-40B4-BE49-F238E27FC236}">
                    <a16:creationId xmlns:a16="http://schemas.microsoft.com/office/drawing/2014/main" id="{ADBDBAE8-59AD-43BA-82BF-A8B6C2CCC98E}"/>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sp>
            <p:nvSpPr>
              <p:cNvPr id="92" name="Shape 452">
                <a:extLst>
                  <a:ext uri="{FF2B5EF4-FFF2-40B4-BE49-F238E27FC236}">
                    <a16:creationId xmlns:a16="http://schemas.microsoft.com/office/drawing/2014/main" id="{2E0A8FC4-19B4-46B9-B0BD-DDBD87FECFAE}"/>
                  </a:ext>
                </a:extLst>
              </p:cNvPr>
              <p:cNvSpPr/>
              <p:nvPr/>
            </p:nvSpPr>
            <p:spPr>
              <a:xfrm>
                <a:off x="2123093" y="1770917"/>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 name="Shape 452">
                <a:extLst>
                  <a:ext uri="{FF2B5EF4-FFF2-40B4-BE49-F238E27FC236}">
                    <a16:creationId xmlns:a16="http://schemas.microsoft.com/office/drawing/2014/main" id="{3E225BC9-CB2B-4E97-B3F5-1F94EABAC89C}"/>
                  </a:ext>
                </a:extLst>
              </p:cNvPr>
              <p:cNvSpPr/>
              <p:nvPr/>
            </p:nvSpPr>
            <p:spPr>
              <a:xfrm>
                <a:off x="1249126"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452">
                <a:extLst>
                  <a:ext uri="{FF2B5EF4-FFF2-40B4-BE49-F238E27FC236}">
                    <a16:creationId xmlns:a16="http://schemas.microsoft.com/office/drawing/2014/main" id="{86BF5117-2962-479F-B3D3-64B3F5D38E74}"/>
                  </a:ext>
                </a:extLst>
              </p:cNvPr>
              <p:cNvSpPr/>
              <p:nvPr/>
            </p:nvSpPr>
            <p:spPr>
              <a:xfrm>
                <a:off x="2978400"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95" name="Shape 457">
                <a:extLst>
                  <a:ext uri="{FF2B5EF4-FFF2-40B4-BE49-F238E27FC236}">
                    <a16:creationId xmlns:a16="http://schemas.microsoft.com/office/drawing/2014/main" id="{F1CE0072-04F7-42DB-8719-27D01A54D10C}"/>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96" name="Shape 457">
                <a:extLst>
                  <a:ext uri="{FF2B5EF4-FFF2-40B4-BE49-F238E27FC236}">
                    <a16:creationId xmlns:a16="http://schemas.microsoft.com/office/drawing/2014/main" id="{8E2BF20D-2565-49F3-B008-7F4AB1E821CF}"/>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sp>
            <p:nvSpPr>
              <p:cNvPr id="97" name="Circle">
                <a:extLst>
                  <a:ext uri="{FF2B5EF4-FFF2-40B4-BE49-F238E27FC236}">
                    <a16:creationId xmlns:a16="http://schemas.microsoft.com/office/drawing/2014/main" id="{F5D3D366-54EA-4450-934D-6B711F461D29}"/>
                  </a:ext>
                </a:extLst>
              </p:cNvPr>
              <p:cNvSpPr/>
              <p:nvPr/>
            </p:nvSpPr>
            <p:spPr>
              <a:xfrm>
                <a:off x="2509759" y="2471224"/>
                <a:ext cx="357768" cy="357768"/>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cxnSp>
            <p:nvCxnSpPr>
              <p:cNvPr id="98" name="Shape 457">
                <a:extLst>
                  <a:ext uri="{FF2B5EF4-FFF2-40B4-BE49-F238E27FC236}">
                    <a16:creationId xmlns:a16="http://schemas.microsoft.com/office/drawing/2014/main" id="{2F7CC47A-47B4-494E-BB40-F6A7FF22DB8B}"/>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sp>
            <p:nvSpPr>
              <p:cNvPr id="99" name="Shape 452">
                <a:extLst>
                  <a:ext uri="{FF2B5EF4-FFF2-40B4-BE49-F238E27FC236}">
                    <a16:creationId xmlns:a16="http://schemas.microsoft.com/office/drawing/2014/main" id="{E4A189FE-AE8F-4774-9340-F47262C2A428}"/>
                  </a:ext>
                </a:extLst>
              </p:cNvPr>
              <p:cNvSpPr/>
              <p:nvPr/>
            </p:nvSpPr>
            <p:spPr>
              <a:xfrm>
                <a:off x="1897198"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 name="Circle">
                <a:extLst>
                  <a:ext uri="{FF2B5EF4-FFF2-40B4-BE49-F238E27FC236}">
                    <a16:creationId xmlns:a16="http://schemas.microsoft.com/office/drawing/2014/main" id="{6309B4A0-D1AA-4A8E-81E0-045228F2624C}"/>
                  </a:ext>
                </a:extLst>
              </p:cNvPr>
              <p:cNvSpPr/>
              <p:nvPr/>
            </p:nvSpPr>
            <p:spPr>
              <a:xfrm>
                <a:off x="1627100" y="2471936"/>
                <a:ext cx="356344" cy="356344"/>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1" name="Shape 452">
                <a:extLst>
                  <a:ext uri="{FF2B5EF4-FFF2-40B4-BE49-F238E27FC236}">
                    <a16:creationId xmlns:a16="http://schemas.microsoft.com/office/drawing/2014/main" id="{1AF56AA0-574D-40D5-B26C-FB48EAB4CEFE}"/>
                  </a:ext>
                </a:extLst>
              </p:cNvPr>
              <p:cNvSpPr/>
              <p:nvPr/>
            </p:nvSpPr>
            <p:spPr>
              <a:xfrm>
                <a:off x="2347841" y="3284984"/>
                <a:ext cx="269437" cy="269437"/>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pic>
          <p:nvPicPr>
            <p:cNvPr id="87" name="Picture 86">
              <a:extLst>
                <a:ext uri="{FF2B5EF4-FFF2-40B4-BE49-F238E27FC236}">
                  <a16:creationId xmlns:a16="http://schemas.microsoft.com/office/drawing/2014/main" id="{920AC11A-3337-49BB-911F-864D55307D0F}"/>
                </a:ext>
              </a:extLst>
            </p:cNvPr>
            <p:cNvPicPr>
              <a:picLocks noChangeAspect="1"/>
            </p:cNvPicPr>
            <p:nvPr/>
          </p:nvPicPr>
          <p:blipFill>
            <a:blip r:embed="rId9"/>
            <a:stretch>
              <a:fillRect/>
            </a:stretch>
          </p:blipFill>
          <p:spPr>
            <a:xfrm>
              <a:off x="1889048" y="1626881"/>
              <a:ext cx="165100" cy="165100"/>
            </a:xfrm>
            <a:prstGeom prst="rect">
              <a:avLst/>
            </a:prstGeom>
          </p:spPr>
        </p:pic>
        <p:pic>
          <p:nvPicPr>
            <p:cNvPr id="88" name="Picture 87">
              <a:extLst>
                <a:ext uri="{FF2B5EF4-FFF2-40B4-BE49-F238E27FC236}">
                  <a16:creationId xmlns:a16="http://schemas.microsoft.com/office/drawing/2014/main" id="{DEACA3E8-639B-478E-B4A0-20932A3D104D}"/>
                </a:ext>
              </a:extLst>
            </p:cNvPr>
            <p:cNvPicPr>
              <a:picLocks noChangeAspect="1"/>
            </p:cNvPicPr>
            <p:nvPr/>
          </p:nvPicPr>
          <p:blipFill>
            <a:blip r:embed="rId10"/>
            <a:stretch>
              <a:fillRect/>
            </a:stretch>
          </p:blipFill>
          <p:spPr>
            <a:xfrm>
              <a:off x="1296540" y="2031070"/>
              <a:ext cx="241300" cy="304800"/>
            </a:xfrm>
            <a:prstGeom prst="rect">
              <a:avLst/>
            </a:prstGeom>
          </p:spPr>
        </p:pic>
        <p:pic>
          <p:nvPicPr>
            <p:cNvPr id="89" name="Picture 88">
              <a:extLst>
                <a:ext uri="{FF2B5EF4-FFF2-40B4-BE49-F238E27FC236}">
                  <a16:creationId xmlns:a16="http://schemas.microsoft.com/office/drawing/2014/main" id="{6627AEAE-3E75-4DAA-BDA1-7353B1ECB675}"/>
                </a:ext>
              </a:extLst>
            </p:cNvPr>
            <p:cNvPicPr>
              <a:picLocks noChangeAspect="1"/>
            </p:cNvPicPr>
            <p:nvPr/>
          </p:nvPicPr>
          <p:blipFill>
            <a:blip r:embed="rId11"/>
            <a:stretch>
              <a:fillRect/>
            </a:stretch>
          </p:blipFill>
          <p:spPr>
            <a:xfrm>
              <a:off x="747404" y="2743611"/>
              <a:ext cx="626679" cy="336550"/>
            </a:xfrm>
            <a:prstGeom prst="rect">
              <a:avLst/>
            </a:prstGeom>
          </p:spPr>
        </p:pic>
        <p:pic>
          <p:nvPicPr>
            <p:cNvPr id="90" name="Picture 89">
              <a:extLst>
                <a:ext uri="{FF2B5EF4-FFF2-40B4-BE49-F238E27FC236}">
                  <a16:creationId xmlns:a16="http://schemas.microsoft.com/office/drawing/2014/main" id="{7B9607CA-7B34-4B44-A9DE-0CD179126E06}"/>
                </a:ext>
              </a:extLst>
            </p:cNvPr>
            <p:cNvPicPr>
              <a:picLocks noChangeAspect="1"/>
            </p:cNvPicPr>
            <p:nvPr/>
          </p:nvPicPr>
          <p:blipFill>
            <a:blip r:embed="rId12"/>
            <a:stretch>
              <a:fillRect/>
            </a:stretch>
          </p:blipFill>
          <p:spPr>
            <a:xfrm>
              <a:off x="1688223" y="1221004"/>
              <a:ext cx="495300" cy="241300"/>
            </a:xfrm>
            <a:prstGeom prst="rect">
              <a:avLst/>
            </a:prstGeom>
          </p:spPr>
        </p:pic>
      </p:grpSp>
      <p:pic>
        <p:nvPicPr>
          <p:cNvPr id="102" name="Picture 101">
            <a:extLst>
              <a:ext uri="{FF2B5EF4-FFF2-40B4-BE49-F238E27FC236}">
                <a16:creationId xmlns:a16="http://schemas.microsoft.com/office/drawing/2014/main" id="{F065761D-8DB2-4C1D-95C2-69B10F67C33D}"/>
              </a:ext>
            </a:extLst>
          </p:cNvPr>
          <p:cNvPicPr>
            <a:picLocks noChangeAspect="1"/>
          </p:cNvPicPr>
          <p:nvPr/>
        </p:nvPicPr>
        <p:blipFill>
          <a:blip r:embed="rId15"/>
          <a:stretch>
            <a:fillRect/>
          </a:stretch>
        </p:blipFill>
        <p:spPr>
          <a:xfrm>
            <a:off x="7196520" y="5475022"/>
            <a:ext cx="1224907" cy="367472"/>
          </a:xfrm>
          <a:prstGeom prst="rect">
            <a:avLst/>
          </a:prstGeom>
        </p:spPr>
      </p:pic>
      <p:pic>
        <p:nvPicPr>
          <p:cNvPr id="103" name="Picture 102">
            <a:extLst>
              <a:ext uri="{FF2B5EF4-FFF2-40B4-BE49-F238E27FC236}">
                <a16:creationId xmlns:a16="http://schemas.microsoft.com/office/drawing/2014/main" id="{A088EC83-2233-491B-A7D9-797EABCEF8D6}"/>
              </a:ext>
            </a:extLst>
          </p:cNvPr>
          <p:cNvPicPr>
            <a:picLocks noChangeAspect="1"/>
          </p:cNvPicPr>
          <p:nvPr/>
        </p:nvPicPr>
        <p:blipFill>
          <a:blip r:embed="rId16"/>
          <a:stretch>
            <a:fillRect/>
          </a:stretch>
        </p:blipFill>
        <p:spPr>
          <a:xfrm>
            <a:off x="6276123" y="3853694"/>
            <a:ext cx="1066800" cy="368300"/>
          </a:xfrm>
          <a:prstGeom prst="rect">
            <a:avLst/>
          </a:prstGeom>
        </p:spPr>
      </p:pic>
      <p:sp>
        <p:nvSpPr>
          <p:cNvPr id="104" name="TextBox 103">
            <a:extLst>
              <a:ext uri="{FF2B5EF4-FFF2-40B4-BE49-F238E27FC236}">
                <a16:creationId xmlns:a16="http://schemas.microsoft.com/office/drawing/2014/main" id="{DB0E5EC6-9F5C-493D-AFB4-84C96E93E3F1}"/>
              </a:ext>
            </a:extLst>
          </p:cNvPr>
          <p:cNvSpPr txBox="1"/>
          <p:nvPr/>
        </p:nvSpPr>
        <p:spPr>
          <a:xfrm>
            <a:off x="6378699" y="5482890"/>
            <a:ext cx="732893" cy="461665"/>
          </a:xfrm>
          <a:prstGeom prst="rect">
            <a:avLst/>
          </a:prstGeom>
          <a:noFill/>
        </p:spPr>
        <p:txBody>
          <a:bodyPr wrap="none" rtlCol="0">
            <a:spAutoFit/>
          </a:bodyPr>
          <a:lstStyle/>
          <a:p>
            <a:r>
              <a:rPr lang="en-US" sz="2400">
                <a:solidFill>
                  <a:srgbClr val="42997E"/>
                </a:solidFill>
              </a:rPr>
              <a:t>max</a:t>
            </a:r>
          </a:p>
        </p:txBody>
      </p:sp>
      <p:sp>
        <p:nvSpPr>
          <p:cNvPr id="105" name="TextBox 104">
            <a:extLst>
              <a:ext uri="{FF2B5EF4-FFF2-40B4-BE49-F238E27FC236}">
                <a16:creationId xmlns:a16="http://schemas.microsoft.com/office/drawing/2014/main" id="{8FD84E21-8207-44AE-BDB1-E203C4927D90}"/>
              </a:ext>
            </a:extLst>
          </p:cNvPr>
          <p:cNvSpPr txBox="1"/>
          <p:nvPr/>
        </p:nvSpPr>
        <p:spPr>
          <a:xfrm>
            <a:off x="4988477" y="5482890"/>
            <a:ext cx="732893" cy="461665"/>
          </a:xfrm>
          <a:prstGeom prst="rect">
            <a:avLst/>
          </a:prstGeom>
          <a:noFill/>
        </p:spPr>
        <p:txBody>
          <a:bodyPr wrap="none" rtlCol="0">
            <a:spAutoFit/>
          </a:bodyPr>
          <a:lstStyle/>
          <a:p>
            <a:r>
              <a:rPr lang="en-US" sz="2400">
                <a:solidFill>
                  <a:srgbClr val="42997E"/>
                </a:solidFill>
              </a:rPr>
              <a:t>max</a:t>
            </a:r>
          </a:p>
        </p:txBody>
      </p:sp>
      <p:cxnSp>
        <p:nvCxnSpPr>
          <p:cNvPr id="108" name="Shape 457">
            <a:extLst>
              <a:ext uri="{FF2B5EF4-FFF2-40B4-BE49-F238E27FC236}">
                <a16:creationId xmlns:a16="http://schemas.microsoft.com/office/drawing/2014/main" id="{4C7C9C8D-A7DE-4A09-B846-CF5DB277209E}"/>
              </a:ext>
            </a:extLst>
          </p:cNvPr>
          <p:cNvCxnSpPr/>
          <p:nvPr/>
        </p:nvCxnSpPr>
        <p:spPr>
          <a:xfrm>
            <a:off x="5082933" y="5581886"/>
            <a:ext cx="600517" cy="0"/>
          </a:xfrm>
          <a:prstGeom prst="straightConnector1">
            <a:avLst/>
          </a:prstGeom>
          <a:noFill/>
          <a:ln w="25400" cap="flat" cmpd="sng">
            <a:solidFill>
              <a:srgbClr val="52ADC8"/>
            </a:solidFill>
            <a:prstDash val="solid"/>
            <a:round/>
            <a:headEnd type="none" w="lg" len="lg"/>
            <a:tailEnd type="none" w="lg" len="lg"/>
          </a:ln>
        </p:spPr>
      </p:cxnSp>
      <p:cxnSp>
        <p:nvCxnSpPr>
          <p:cNvPr id="109" name="Shape 457">
            <a:extLst>
              <a:ext uri="{FF2B5EF4-FFF2-40B4-BE49-F238E27FC236}">
                <a16:creationId xmlns:a16="http://schemas.microsoft.com/office/drawing/2014/main" id="{FF2404CF-43F6-4C66-991E-F25A336EC1D1}"/>
              </a:ext>
            </a:extLst>
          </p:cNvPr>
          <p:cNvCxnSpPr/>
          <p:nvPr/>
        </p:nvCxnSpPr>
        <p:spPr>
          <a:xfrm>
            <a:off x="6413045" y="5581886"/>
            <a:ext cx="600517" cy="0"/>
          </a:xfrm>
          <a:prstGeom prst="straightConnector1">
            <a:avLst/>
          </a:prstGeom>
          <a:noFill/>
          <a:ln w="25400" cap="flat" cmpd="sng">
            <a:solidFill>
              <a:srgbClr val="52ADC8"/>
            </a:solidFill>
            <a:prstDash val="solid"/>
            <a:round/>
            <a:headEnd type="none" w="lg" len="lg"/>
            <a:tailEnd type="none" w="lg" len="lg"/>
          </a:ln>
        </p:spPr>
      </p:cxnSp>
      <p:grpSp>
        <p:nvGrpSpPr>
          <p:cNvPr id="110" name="Group 109">
            <a:extLst>
              <a:ext uri="{FF2B5EF4-FFF2-40B4-BE49-F238E27FC236}">
                <a16:creationId xmlns:a16="http://schemas.microsoft.com/office/drawing/2014/main" id="{8AFE93E1-F077-46EE-9E58-E446F032E6E7}"/>
              </a:ext>
            </a:extLst>
          </p:cNvPr>
          <p:cNvGrpSpPr/>
          <p:nvPr/>
        </p:nvGrpSpPr>
        <p:grpSpPr>
          <a:xfrm>
            <a:off x="259932" y="733686"/>
            <a:ext cx="3975712" cy="2345060"/>
            <a:chOff x="3046024" y="3420644"/>
            <a:chExt cx="3975712" cy="2345060"/>
          </a:xfrm>
        </p:grpSpPr>
        <p:grpSp>
          <p:nvGrpSpPr>
            <p:cNvPr id="111" name="Group 110">
              <a:extLst>
                <a:ext uri="{FF2B5EF4-FFF2-40B4-BE49-F238E27FC236}">
                  <a16:creationId xmlns:a16="http://schemas.microsoft.com/office/drawing/2014/main" id="{4110455D-9FF5-4345-B62B-3484AF80A015}"/>
                </a:ext>
              </a:extLst>
            </p:cNvPr>
            <p:cNvGrpSpPr/>
            <p:nvPr/>
          </p:nvGrpSpPr>
          <p:grpSpPr>
            <a:xfrm>
              <a:off x="3590310" y="3782138"/>
              <a:ext cx="2205538" cy="1637741"/>
              <a:chOff x="1383844" y="2000897"/>
              <a:chExt cx="1729276" cy="1284089"/>
            </a:xfrm>
          </p:grpSpPr>
          <p:cxnSp>
            <p:nvCxnSpPr>
              <p:cNvPr id="118" name="Shape 457">
                <a:extLst>
                  <a:ext uri="{FF2B5EF4-FFF2-40B4-BE49-F238E27FC236}">
                    <a16:creationId xmlns:a16="http://schemas.microsoft.com/office/drawing/2014/main" id="{873C731C-9D2B-4F8C-9598-76712A4AC5F9}"/>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19" name="Shape 457">
                <a:extLst>
                  <a:ext uri="{FF2B5EF4-FFF2-40B4-BE49-F238E27FC236}">
                    <a16:creationId xmlns:a16="http://schemas.microsoft.com/office/drawing/2014/main" id="{D917E02E-86D0-4A60-BD43-96CB7F28BF71}"/>
                  </a:ext>
                </a:extLst>
              </p:cNvPr>
              <p:cNvCxnSpPr>
                <a:stCxn id="117" idx="5"/>
              </p:cNvCxnSpPr>
              <p:nvPr/>
            </p:nvCxnSpPr>
            <p:spPr>
              <a:xfrm>
                <a:off x="2353073" y="2000897"/>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20" name="Shape 457">
                <a:extLst>
                  <a:ext uri="{FF2B5EF4-FFF2-40B4-BE49-F238E27FC236}">
                    <a16:creationId xmlns:a16="http://schemas.microsoft.com/office/drawing/2014/main" id="{36F97867-7C0B-4894-A3C6-457180853CB6}"/>
                  </a:ext>
                </a:extLst>
              </p:cNvPr>
              <p:cNvCxnSpPr>
                <a:stCxn id="117" idx="3"/>
              </p:cNvCxnSpPr>
              <p:nvPr/>
            </p:nvCxnSpPr>
            <p:spPr>
              <a:xfrm flipH="1">
                <a:off x="1383844" y="2000898"/>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21" name="Shape 457">
                <a:extLst>
                  <a:ext uri="{FF2B5EF4-FFF2-40B4-BE49-F238E27FC236}">
                    <a16:creationId xmlns:a16="http://schemas.microsoft.com/office/drawing/2014/main" id="{E8544D7F-6A57-4E60-ABDB-0692AC50B7C3}"/>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12" name="Picture 111">
              <a:extLst>
                <a:ext uri="{FF2B5EF4-FFF2-40B4-BE49-F238E27FC236}">
                  <a16:creationId xmlns:a16="http://schemas.microsoft.com/office/drawing/2014/main" id="{68965850-1985-4C7E-B5FE-39A6433CD84B}"/>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13" name="Picture 112">
              <a:extLst>
                <a:ext uri="{FF2B5EF4-FFF2-40B4-BE49-F238E27FC236}">
                  <a16:creationId xmlns:a16="http://schemas.microsoft.com/office/drawing/2014/main" id="{B665F4AB-A639-439B-8395-FCE29EEED4DF}"/>
                </a:ext>
              </a:extLst>
            </p:cNvPr>
            <p:cNvPicPr>
              <a:picLocks noChangeAspect="1"/>
            </p:cNvPicPr>
            <p:nvPr/>
          </p:nvPicPr>
          <p:blipFill>
            <a:blip r:embed="rId10"/>
            <a:stretch>
              <a:fillRect/>
            </a:stretch>
          </p:blipFill>
          <p:spPr>
            <a:xfrm>
              <a:off x="3046024" y="5419880"/>
              <a:ext cx="241300" cy="304800"/>
            </a:xfrm>
            <a:prstGeom prst="rect">
              <a:avLst/>
            </a:prstGeom>
          </p:spPr>
        </p:pic>
        <p:pic>
          <p:nvPicPr>
            <p:cNvPr id="114" name="Picture 113">
              <a:extLst>
                <a:ext uri="{FF2B5EF4-FFF2-40B4-BE49-F238E27FC236}">
                  <a16:creationId xmlns:a16="http://schemas.microsoft.com/office/drawing/2014/main" id="{8A68BFB8-C6AB-4864-AD29-70ABFB797D49}"/>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15" name="Picture 114">
              <a:extLst>
                <a:ext uri="{FF2B5EF4-FFF2-40B4-BE49-F238E27FC236}">
                  <a16:creationId xmlns:a16="http://schemas.microsoft.com/office/drawing/2014/main" id="{24B63B3A-81D9-409C-BA83-C705DBD9D779}"/>
                </a:ext>
              </a:extLst>
            </p:cNvPr>
            <p:cNvPicPr>
              <a:picLocks noChangeAspect="1"/>
            </p:cNvPicPr>
            <p:nvPr/>
          </p:nvPicPr>
          <p:blipFill>
            <a:blip r:embed="rId18"/>
            <a:stretch>
              <a:fillRect/>
            </a:stretch>
          </p:blipFill>
          <p:spPr>
            <a:xfrm>
              <a:off x="4312561" y="3534139"/>
              <a:ext cx="139700" cy="165100"/>
            </a:xfrm>
            <a:prstGeom prst="rect">
              <a:avLst/>
            </a:prstGeom>
          </p:spPr>
        </p:pic>
        <p:pic>
          <p:nvPicPr>
            <p:cNvPr id="116" name="Picture 115">
              <a:extLst>
                <a:ext uri="{FF2B5EF4-FFF2-40B4-BE49-F238E27FC236}">
                  <a16:creationId xmlns:a16="http://schemas.microsoft.com/office/drawing/2014/main" id="{9FB4ABEE-656E-42C5-B478-C173D351B3D5}"/>
                </a:ext>
              </a:extLst>
            </p:cNvPr>
            <p:cNvPicPr>
              <a:picLocks noChangeAspect="1"/>
            </p:cNvPicPr>
            <p:nvPr/>
          </p:nvPicPr>
          <p:blipFill>
            <a:blip r:embed="rId19"/>
            <a:stretch>
              <a:fillRect/>
            </a:stretch>
          </p:blipFill>
          <p:spPr>
            <a:xfrm>
              <a:off x="5095264" y="3420644"/>
              <a:ext cx="774700" cy="368300"/>
            </a:xfrm>
            <a:prstGeom prst="rect">
              <a:avLst/>
            </a:prstGeom>
          </p:spPr>
        </p:pic>
        <p:pic>
          <p:nvPicPr>
            <p:cNvPr id="117" name="Picture 116">
              <a:extLst>
                <a:ext uri="{FF2B5EF4-FFF2-40B4-BE49-F238E27FC236}">
                  <a16:creationId xmlns:a16="http://schemas.microsoft.com/office/drawing/2014/main" id="{7AE4054A-2D21-44AD-AF87-219948AC1E12}"/>
                </a:ext>
              </a:extLst>
            </p:cNvPr>
            <p:cNvPicPr>
              <a:picLocks noChangeAspect="1"/>
            </p:cNvPicPr>
            <p:nvPr/>
          </p:nvPicPr>
          <p:blipFill>
            <a:blip r:embed="rId20"/>
            <a:stretch>
              <a:fillRect/>
            </a:stretch>
          </p:blipFill>
          <p:spPr>
            <a:xfrm>
              <a:off x="6145436" y="5384704"/>
              <a:ext cx="876300" cy="381000"/>
            </a:xfrm>
            <a:prstGeom prst="rect">
              <a:avLst/>
            </a:prstGeom>
          </p:spPr>
        </p:pic>
      </p:grpSp>
      <p:grpSp>
        <p:nvGrpSpPr>
          <p:cNvPr id="122" name="Group 121">
            <a:extLst>
              <a:ext uri="{FF2B5EF4-FFF2-40B4-BE49-F238E27FC236}">
                <a16:creationId xmlns:a16="http://schemas.microsoft.com/office/drawing/2014/main" id="{5E011EF9-FA28-4F4D-B036-ECD88DFEE5F6}"/>
              </a:ext>
            </a:extLst>
          </p:cNvPr>
          <p:cNvGrpSpPr/>
          <p:nvPr/>
        </p:nvGrpSpPr>
        <p:grpSpPr>
          <a:xfrm>
            <a:off x="4343400" y="864158"/>
            <a:ext cx="2683156" cy="2190541"/>
            <a:chOff x="3112689" y="3534139"/>
            <a:chExt cx="2683156" cy="2190541"/>
          </a:xfrm>
        </p:grpSpPr>
        <p:grpSp>
          <p:nvGrpSpPr>
            <p:cNvPr id="123" name="Group 122">
              <a:extLst>
                <a:ext uri="{FF2B5EF4-FFF2-40B4-BE49-F238E27FC236}">
                  <a16:creationId xmlns:a16="http://schemas.microsoft.com/office/drawing/2014/main" id="{6BD0B933-F079-4322-9EA5-7D7EC33F97D5}"/>
                </a:ext>
              </a:extLst>
            </p:cNvPr>
            <p:cNvGrpSpPr/>
            <p:nvPr/>
          </p:nvGrpSpPr>
          <p:grpSpPr>
            <a:xfrm>
              <a:off x="3590310" y="3782139"/>
              <a:ext cx="2205535" cy="1637740"/>
              <a:chOff x="1383845" y="2000896"/>
              <a:chExt cx="1729274" cy="1284088"/>
            </a:xfrm>
          </p:grpSpPr>
          <p:cxnSp>
            <p:nvCxnSpPr>
              <p:cNvPr id="128" name="Shape 457">
                <a:extLst>
                  <a:ext uri="{FF2B5EF4-FFF2-40B4-BE49-F238E27FC236}">
                    <a16:creationId xmlns:a16="http://schemas.microsoft.com/office/drawing/2014/main" id="{C06D74DB-00F0-41C2-9890-5929A7C4A755}"/>
                  </a:ext>
                </a:extLst>
              </p:cNvPr>
              <p:cNvCxnSpPr/>
              <p:nvPr/>
            </p:nvCxnSpPr>
            <p:spPr>
              <a:xfrm flipH="1">
                <a:off x="2482560" y="2623064"/>
                <a:ext cx="207976" cy="661920"/>
              </a:xfrm>
              <a:prstGeom prst="straightConnector1">
                <a:avLst/>
              </a:prstGeom>
              <a:noFill/>
              <a:ln w="25400" cap="flat" cmpd="sng">
                <a:solidFill>
                  <a:srgbClr val="52ADC8"/>
                </a:solidFill>
                <a:prstDash val="solid"/>
                <a:round/>
                <a:headEnd type="none" w="lg" len="lg"/>
                <a:tailEnd type="none" w="lg" len="lg"/>
              </a:ln>
            </p:spPr>
          </p:cxnSp>
          <p:cxnSp>
            <p:nvCxnSpPr>
              <p:cNvPr id="129" name="Shape 457">
                <a:extLst>
                  <a:ext uri="{FF2B5EF4-FFF2-40B4-BE49-F238E27FC236}">
                    <a16:creationId xmlns:a16="http://schemas.microsoft.com/office/drawing/2014/main" id="{62C4A77C-7177-491E-ACCE-3DE3E524DB36}"/>
                  </a:ext>
                </a:extLst>
              </p:cNvPr>
              <p:cNvCxnSpPr/>
              <p:nvPr/>
            </p:nvCxnSpPr>
            <p:spPr>
              <a:xfrm>
                <a:off x="2353072" y="2000896"/>
                <a:ext cx="760047" cy="1284088"/>
              </a:xfrm>
              <a:prstGeom prst="straightConnector1">
                <a:avLst/>
              </a:prstGeom>
              <a:noFill/>
              <a:ln w="25400" cap="flat" cmpd="sng">
                <a:solidFill>
                  <a:srgbClr val="52ADC8"/>
                </a:solidFill>
                <a:prstDash val="solid"/>
                <a:round/>
                <a:headEnd type="none" w="lg" len="lg"/>
                <a:tailEnd type="none" w="lg" len="lg"/>
              </a:ln>
            </p:spPr>
          </p:cxnSp>
          <p:cxnSp>
            <p:nvCxnSpPr>
              <p:cNvPr id="130" name="Shape 457">
                <a:extLst>
                  <a:ext uri="{FF2B5EF4-FFF2-40B4-BE49-F238E27FC236}">
                    <a16:creationId xmlns:a16="http://schemas.microsoft.com/office/drawing/2014/main" id="{B11C4347-2152-48E7-9FDD-1B2AE0281B9A}"/>
                  </a:ext>
                </a:extLst>
              </p:cNvPr>
              <p:cNvCxnSpPr/>
              <p:nvPr/>
            </p:nvCxnSpPr>
            <p:spPr>
              <a:xfrm flipH="1">
                <a:off x="1383845" y="2000896"/>
                <a:ext cx="778706" cy="1284088"/>
              </a:xfrm>
              <a:prstGeom prst="straightConnector1">
                <a:avLst/>
              </a:prstGeom>
              <a:noFill/>
              <a:ln w="25400" cap="flat" cmpd="sng">
                <a:solidFill>
                  <a:srgbClr val="52ADC8"/>
                </a:solidFill>
                <a:prstDash val="solid"/>
                <a:round/>
                <a:headEnd type="none" w="lg" len="lg"/>
                <a:tailEnd type="none" w="lg" len="lg"/>
              </a:ln>
            </p:spPr>
          </p:cxnSp>
          <p:cxnSp>
            <p:nvCxnSpPr>
              <p:cNvPr id="131" name="Shape 457">
                <a:extLst>
                  <a:ext uri="{FF2B5EF4-FFF2-40B4-BE49-F238E27FC236}">
                    <a16:creationId xmlns:a16="http://schemas.microsoft.com/office/drawing/2014/main" id="{C1765436-85CA-4E55-9110-ADB17831FE0F}"/>
                  </a:ext>
                </a:extLst>
              </p:cNvPr>
              <p:cNvCxnSpPr/>
              <p:nvPr/>
            </p:nvCxnSpPr>
            <p:spPr>
              <a:xfrm>
                <a:off x="1787729" y="2623064"/>
                <a:ext cx="244188" cy="661920"/>
              </a:xfrm>
              <a:prstGeom prst="straightConnector1">
                <a:avLst/>
              </a:prstGeom>
              <a:noFill/>
              <a:ln w="25400" cap="flat" cmpd="sng">
                <a:solidFill>
                  <a:srgbClr val="52ADC8"/>
                </a:solidFill>
                <a:prstDash val="solid"/>
                <a:round/>
                <a:headEnd type="none" w="lg" len="lg"/>
                <a:tailEnd type="none" w="lg" len="lg"/>
              </a:ln>
            </p:spPr>
          </p:cxnSp>
        </p:grpSp>
        <p:pic>
          <p:nvPicPr>
            <p:cNvPr id="124" name="Picture 123">
              <a:extLst>
                <a:ext uri="{FF2B5EF4-FFF2-40B4-BE49-F238E27FC236}">
                  <a16:creationId xmlns:a16="http://schemas.microsoft.com/office/drawing/2014/main" id="{22445634-4CB4-4516-803F-3BDE896CD92A}"/>
                </a:ext>
              </a:extLst>
            </p:cNvPr>
            <p:cNvPicPr>
              <a:picLocks noChangeAspect="1"/>
            </p:cNvPicPr>
            <p:nvPr/>
          </p:nvPicPr>
          <p:blipFill>
            <a:blip r:embed="rId9"/>
            <a:stretch>
              <a:fillRect/>
            </a:stretch>
          </p:blipFill>
          <p:spPr>
            <a:xfrm>
              <a:off x="3568605" y="4993687"/>
              <a:ext cx="165100" cy="165100"/>
            </a:xfrm>
            <a:prstGeom prst="rect">
              <a:avLst/>
            </a:prstGeom>
          </p:spPr>
        </p:pic>
        <p:pic>
          <p:nvPicPr>
            <p:cNvPr id="125" name="Picture 124">
              <a:extLst>
                <a:ext uri="{FF2B5EF4-FFF2-40B4-BE49-F238E27FC236}">
                  <a16:creationId xmlns:a16="http://schemas.microsoft.com/office/drawing/2014/main" id="{D0DEE790-DF8C-400B-9254-6FB125CAC414}"/>
                </a:ext>
              </a:extLst>
            </p:cNvPr>
            <p:cNvPicPr>
              <a:picLocks noChangeAspect="1"/>
            </p:cNvPicPr>
            <p:nvPr/>
          </p:nvPicPr>
          <p:blipFill>
            <a:blip r:embed="rId10"/>
            <a:stretch>
              <a:fillRect/>
            </a:stretch>
          </p:blipFill>
          <p:spPr>
            <a:xfrm>
              <a:off x="3112689" y="5419880"/>
              <a:ext cx="241300" cy="304800"/>
            </a:xfrm>
            <a:prstGeom prst="rect">
              <a:avLst/>
            </a:prstGeom>
          </p:spPr>
        </p:pic>
        <p:pic>
          <p:nvPicPr>
            <p:cNvPr id="126" name="Picture 125">
              <a:extLst>
                <a:ext uri="{FF2B5EF4-FFF2-40B4-BE49-F238E27FC236}">
                  <a16:creationId xmlns:a16="http://schemas.microsoft.com/office/drawing/2014/main" id="{3C5CB611-A1B9-4F70-9A74-1769C904FB0F}"/>
                </a:ext>
              </a:extLst>
            </p:cNvPr>
            <p:cNvPicPr>
              <a:picLocks noChangeAspect="1"/>
            </p:cNvPicPr>
            <p:nvPr/>
          </p:nvPicPr>
          <p:blipFill>
            <a:blip r:embed="rId17"/>
            <a:stretch>
              <a:fillRect/>
            </a:stretch>
          </p:blipFill>
          <p:spPr>
            <a:xfrm>
              <a:off x="3621490" y="4496911"/>
              <a:ext cx="177800" cy="165100"/>
            </a:xfrm>
            <a:prstGeom prst="rect">
              <a:avLst/>
            </a:prstGeom>
          </p:spPr>
        </p:pic>
        <p:pic>
          <p:nvPicPr>
            <p:cNvPr id="127" name="Picture 126">
              <a:extLst>
                <a:ext uri="{FF2B5EF4-FFF2-40B4-BE49-F238E27FC236}">
                  <a16:creationId xmlns:a16="http://schemas.microsoft.com/office/drawing/2014/main" id="{AC9FC31B-685A-4886-ADD3-48C6024BA0B6}"/>
                </a:ext>
              </a:extLst>
            </p:cNvPr>
            <p:cNvPicPr>
              <a:picLocks noChangeAspect="1"/>
            </p:cNvPicPr>
            <p:nvPr/>
          </p:nvPicPr>
          <p:blipFill>
            <a:blip r:embed="rId18"/>
            <a:stretch>
              <a:fillRect/>
            </a:stretch>
          </p:blipFill>
          <p:spPr>
            <a:xfrm>
              <a:off x="4312561" y="3534139"/>
              <a:ext cx="139700" cy="165100"/>
            </a:xfrm>
            <a:prstGeom prst="rect">
              <a:avLst/>
            </a:prstGeom>
          </p:spPr>
        </p:pic>
      </p:grpSp>
      <p:pic>
        <p:nvPicPr>
          <p:cNvPr id="132" name="Picture 131">
            <a:extLst>
              <a:ext uri="{FF2B5EF4-FFF2-40B4-BE49-F238E27FC236}">
                <a16:creationId xmlns:a16="http://schemas.microsoft.com/office/drawing/2014/main" id="{CD1D2C6C-1CED-46AC-BC7F-FA280B3981A7}"/>
              </a:ext>
            </a:extLst>
          </p:cNvPr>
          <p:cNvPicPr>
            <a:picLocks noChangeAspect="1"/>
          </p:cNvPicPr>
          <p:nvPr/>
        </p:nvPicPr>
        <p:blipFill>
          <a:blip r:embed="rId21"/>
          <a:stretch>
            <a:fillRect/>
          </a:stretch>
        </p:blipFill>
        <p:spPr>
          <a:xfrm>
            <a:off x="7418127" y="2694822"/>
            <a:ext cx="850900" cy="381000"/>
          </a:xfrm>
          <a:prstGeom prst="rect">
            <a:avLst/>
          </a:prstGeom>
        </p:spPr>
      </p:pic>
      <p:pic>
        <p:nvPicPr>
          <p:cNvPr id="133" name="Picture 132">
            <a:extLst>
              <a:ext uri="{FF2B5EF4-FFF2-40B4-BE49-F238E27FC236}">
                <a16:creationId xmlns:a16="http://schemas.microsoft.com/office/drawing/2014/main" id="{3017204B-D7E5-4059-9381-46F2FF66A918}"/>
              </a:ext>
            </a:extLst>
          </p:cNvPr>
          <p:cNvPicPr>
            <a:picLocks noChangeAspect="1"/>
          </p:cNvPicPr>
          <p:nvPr/>
        </p:nvPicPr>
        <p:blipFill>
          <a:blip r:embed="rId22"/>
          <a:stretch>
            <a:fillRect/>
          </a:stretch>
        </p:blipFill>
        <p:spPr>
          <a:xfrm>
            <a:off x="6214091" y="760222"/>
            <a:ext cx="749300" cy="368300"/>
          </a:xfrm>
          <a:prstGeom prst="rect">
            <a:avLst/>
          </a:prstGeom>
        </p:spPr>
      </p:pic>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5504F578-4E34-4024-9B94-2FEE0383FAED}"/>
                  </a:ext>
                </a:extLst>
              </p:cNvPr>
              <p:cNvSpPr/>
              <p:nvPr/>
            </p:nvSpPr>
            <p:spPr>
              <a:xfrm>
                <a:off x="575150" y="3286963"/>
                <a:ext cx="2915875" cy="369332"/>
              </a:xfrm>
              <a:prstGeom prst="rect">
                <a:avLst/>
              </a:prstGeom>
            </p:spPr>
            <p:txBody>
              <a:bodyPr wrap="square">
                <a:spAutoFit/>
              </a:bodyPr>
              <a:lstStyle/>
              <a:p>
                <a:pPr lvl="0">
                  <a:spcAft>
                    <a:spcPts val="1600"/>
                  </a:spcAft>
                </a:pPr>
                <a:r>
                  <a:rPr lang="en" dirty="0"/>
                  <a:t>Bellman </a:t>
                </a:r>
                <a:r>
                  <a:rPr lang="en-US" altLang="zh-CN" dirty="0"/>
                  <a:t>Exp </a:t>
                </a:r>
                <a:r>
                  <a:rPr lang="en-US" altLang="zh-CN" dirty="0" err="1"/>
                  <a:t>Eqn</a:t>
                </a:r>
                <a:r>
                  <a:rPr lang="en-US" altLang="zh-CN"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4" name="Rectangle 133">
                <a:extLst>
                  <a:ext uri="{FF2B5EF4-FFF2-40B4-BE49-F238E27FC236}">
                    <a16:creationId xmlns:a16="http://schemas.microsoft.com/office/drawing/2014/main" id="{5504F578-4E34-4024-9B94-2FEE0383FAED}"/>
                  </a:ext>
                </a:extLst>
              </p:cNvPr>
              <p:cNvSpPr>
                <a:spLocks noRot="1" noChangeAspect="1" noMove="1" noResize="1" noEditPoints="1" noAdjustHandles="1" noChangeArrowheads="1" noChangeShapeType="1" noTextEdit="1"/>
              </p:cNvSpPr>
              <p:nvPr/>
            </p:nvSpPr>
            <p:spPr>
              <a:xfrm>
                <a:off x="575150" y="3286963"/>
                <a:ext cx="2915875" cy="369332"/>
              </a:xfrm>
              <a:prstGeom prst="rect">
                <a:avLst/>
              </a:prstGeom>
              <a:blipFill>
                <a:blip r:embed="rId23"/>
                <a:stretch>
                  <a:fillRect l="-1670"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2836521-7CEC-4056-91BF-D6AA064BBA50}"/>
                  </a:ext>
                </a:extLst>
              </p:cNvPr>
              <p:cNvSpPr/>
              <p:nvPr/>
            </p:nvSpPr>
            <p:spPr>
              <a:xfrm>
                <a:off x="4584699" y="3288268"/>
                <a:ext cx="3125623" cy="369332"/>
              </a:xfrm>
              <a:prstGeom prst="rect">
                <a:avLst/>
              </a:prstGeom>
            </p:spPr>
            <p:txBody>
              <a:bodyPr wrap="square">
                <a:spAutoFit/>
              </a:bodyPr>
              <a:lstStyle/>
              <a:p>
                <a:pPr>
                  <a:spcAft>
                    <a:spcPts val="1600"/>
                  </a:spcAft>
                </a:pPr>
                <a:r>
                  <a:rPr lang="en" dirty="0"/>
                  <a:t>Bellman </a:t>
                </a:r>
                <a:r>
                  <a:rPr lang="en-US" dirty="0" err="1"/>
                  <a:t>Opt</a:t>
                </a:r>
                <a:r>
                  <a:rPr lang="en-US" dirty="0"/>
                  <a:t> </a:t>
                </a:r>
                <a:r>
                  <a:rPr lang="en-US" dirty="0" err="1"/>
                  <a:t>Eqn</a:t>
                </a:r>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endParaRPr lang="en" dirty="0"/>
              </a:p>
            </p:txBody>
          </p:sp>
        </mc:Choice>
        <mc:Fallback xmlns="">
          <p:sp>
            <p:nvSpPr>
              <p:cNvPr id="135" name="Rectangle 134">
                <a:extLst>
                  <a:ext uri="{FF2B5EF4-FFF2-40B4-BE49-F238E27FC236}">
                    <a16:creationId xmlns:a16="http://schemas.microsoft.com/office/drawing/2014/main" id="{F2836521-7CEC-4056-91BF-D6AA064BBA50}"/>
                  </a:ext>
                </a:extLst>
              </p:cNvPr>
              <p:cNvSpPr>
                <a:spLocks noRot="1" noChangeAspect="1" noMove="1" noResize="1" noEditPoints="1" noAdjustHandles="1" noChangeArrowheads="1" noChangeShapeType="1" noTextEdit="1"/>
              </p:cNvSpPr>
              <p:nvPr/>
            </p:nvSpPr>
            <p:spPr>
              <a:xfrm>
                <a:off x="4584699" y="3288268"/>
                <a:ext cx="3125623" cy="369332"/>
              </a:xfrm>
              <a:prstGeom prst="rect">
                <a:avLst/>
              </a:prstGeom>
              <a:blipFill>
                <a:blip r:embed="rId24"/>
                <a:stretch>
                  <a:fillRect l="-1559" t="-8197" b="-24590"/>
                </a:stretch>
              </a:blipFill>
            </p:spPr>
            <p:txBody>
              <a:bodyPr/>
              <a:lstStyle/>
              <a:p>
                <a:r>
                  <a:rPr lang="en-SE">
                    <a:noFill/>
                  </a:rPr>
                  <a:t> </a:t>
                </a:r>
              </a:p>
            </p:txBody>
          </p:sp>
        </mc:Fallback>
      </mc:AlternateContent>
      <p:sp>
        <p:nvSpPr>
          <p:cNvPr id="138" name="Shape 452">
            <a:extLst>
              <a:ext uri="{FF2B5EF4-FFF2-40B4-BE49-F238E27FC236}">
                <a16:creationId xmlns:a16="http://schemas.microsoft.com/office/drawing/2014/main" id="{5D568603-967E-43AF-BD76-F87D1663B3F7}"/>
              </a:ext>
            </a:extLst>
          </p:cNvPr>
          <p:cNvSpPr/>
          <p:nvPr/>
        </p:nvSpPr>
        <p:spPr>
          <a:xfrm>
            <a:off x="2304056" y="1702904"/>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 name="Circle">
            <a:extLst>
              <a:ext uri="{FF2B5EF4-FFF2-40B4-BE49-F238E27FC236}">
                <a16:creationId xmlns:a16="http://schemas.microsoft.com/office/drawing/2014/main" id="{177C8571-925C-49F4-8CC0-CC3C52EF1B53}"/>
              </a:ext>
            </a:extLst>
          </p:cNvPr>
          <p:cNvSpPr/>
          <p:nvPr/>
        </p:nvSpPr>
        <p:spPr>
          <a:xfrm>
            <a:off x="1692065" y="70639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Circle">
            <a:extLst>
              <a:ext uri="{FF2B5EF4-FFF2-40B4-BE49-F238E27FC236}">
                <a16:creationId xmlns:a16="http://schemas.microsoft.com/office/drawing/2014/main" id="{DB91F683-2586-4B52-9947-9B80D49CBB27}"/>
              </a:ext>
            </a:extLst>
          </p:cNvPr>
          <p:cNvSpPr/>
          <p:nvPr/>
        </p:nvSpPr>
        <p:spPr>
          <a:xfrm>
            <a:off x="2762214" y="266261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1" name="Circle">
            <a:extLst>
              <a:ext uri="{FF2B5EF4-FFF2-40B4-BE49-F238E27FC236}">
                <a16:creationId xmlns:a16="http://schemas.microsoft.com/office/drawing/2014/main" id="{AE538C72-2CFE-4B64-9D7C-AA3EAC1DAE01}"/>
              </a:ext>
            </a:extLst>
          </p:cNvPr>
          <p:cNvSpPr/>
          <p:nvPr/>
        </p:nvSpPr>
        <p:spPr>
          <a:xfrm>
            <a:off x="1972735" y="266630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2" name="Circle">
            <a:extLst>
              <a:ext uri="{FF2B5EF4-FFF2-40B4-BE49-F238E27FC236}">
                <a16:creationId xmlns:a16="http://schemas.microsoft.com/office/drawing/2014/main" id="{4EF50D6B-A27C-48DA-BF34-BF84A762008A}"/>
              </a:ext>
            </a:extLst>
          </p:cNvPr>
          <p:cNvSpPr/>
          <p:nvPr/>
        </p:nvSpPr>
        <p:spPr>
          <a:xfrm>
            <a:off x="1399904" y="2657059"/>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3" name="Circle">
            <a:extLst>
              <a:ext uri="{FF2B5EF4-FFF2-40B4-BE49-F238E27FC236}">
                <a16:creationId xmlns:a16="http://schemas.microsoft.com/office/drawing/2014/main" id="{1769D751-0EDB-48E6-9ECB-0FB356AD4C10}"/>
              </a:ext>
            </a:extLst>
          </p:cNvPr>
          <p:cNvSpPr/>
          <p:nvPr/>
        </p:nvSpPr>
        <p:spPr>
          <a:xfrm>
            <a:off x="565731" y="2665316"/>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4" name="Shape 452">
            <a:extLst>
              <a:ext uri="{FF2B5EF4-FFF2-40B4-BE49-F238E27FC236}">
                <a16:creationId xmlns:a16="http://schemas.microsoft.com/office/drawing/2014/main" id="{337314FE-B725-4520-8C4A-318DD2C5424E}"/>
              </a:ext>
            </a:extLst>
          </p:cNvPr>
          <p:cNvSpPr/>
          <p:nvPr/>
        </p:nvSpPr>
        <p:spPr>
          <a:xfrm>
            <a:off x="1150062" y="1719245"/>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5" name="Shape 452">
            <a:extLst>
              <a:ext uri="{FF2B5EF4-FFF2-40B4-BE49-F238E27FC236}">
                <a16:creationId xmlns:a16="http://schemas.microsoft.com/office/drawing/2014/main" id="{A15C1EA1-EBF4-4B23-8E29-FAD774428511}"/>
              </a:ext>
            </a:extLst>
          </p:cNvPr>
          <p:cNvSpPr/>
          <p:nvPr/>
        </p:nvSpPr>
        <p:spPr>
          <a:xfrm>
            <a:off x="6344326" y="1699582"/>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Circle">
            <a:extLst>
              <a:ext uri="{FF2B5EF4-FFF2-40B4-BE49-F238E27FC236}">
                <a16:creationId xmlns:a16="http://schemas.microsoft.com/office/drawing/2014/main" id="{DFB7E46F-35A1-4615-AD3B-9E6AC58A57BB}"/>
              </a:ext>
            </a:extLst>
          </p:cNvPr>
          <p:cNvSpPr/>
          <p:nvPr/>
        </p:nvSpPr>
        <p:spPr>
          <a:xfrm>
            <a:off x="5732335" y="70307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Circle">
            <a:extLst>
              <a:ext uri="{FF2B5EF4-FFF2-40B4-BE49-F238E27FC236}">
                <a16:creationId xmlns:a16="http://schemas.microsoft.com/office/drawing/2014/main" id="{FF552497-89AC-4D31-9BE6-0D79212DC836}"/>
              </a:ext>
            </a:extLst>
          </p:cNvPr>
          <p:cNvSpPr/>
          <p:nvPr/>
        </p:nvSpPr>
        <p:spPr>
          <a:xfrm>
            <a:off x="6802484" y="2659295"/>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8" name="Circle">
            <a:extLst>
              <a:ext uri="{FF2B5EF4-FFF2-40B4-BE49-F238E27FC236}">
                <a16:creationId xmlns:a16="http://schemas.microsoft.com/office/drawing/2014/main" id="{AB04E51A-10D3-4F99-8C6D-A7FAA7367124}"/>
              </a:ext>
            </a:extLst>
          </p:cNvPr>
          <p:cNvSpPr/>
          <p:nvPr/>
        </p:nvSpPr>
        <p:spPr>
          <a:xfrm>
            <a:off x="6013005" y="266298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Circle">
            <a:extLst>
              <a:ext uri="{FF2B5EF4-FFF2-40B4-BE49-F238E27FC236}">
                <a16:creationId xmlns:a16="http://schemas.microsoft.com/office/drawing/2014/main" id="{4B0E28EE-E0CB-4A68-981A-1123F3DDC687}"/>
              </a:ext>
            </a:extLst>
          </p:cNvPr>
          <p:cNvSpPr/>
          <p:nvPr/>
        </p:nvSpPr>
        <p:spPr>
          <a:xfrm>
            <a:off x="5440174" y="2653737"/>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 name="Circle">
            <a:extLst>
              <a:ext uri="{FF2B5EF4-FFF2-40B4-BE49-F238E27FC236}">
                <a16:creationId xmlns:a16="http://schemas.microsoft.com/office/drawing/2014/main" id="{E10DC5AF-69FE-41E1-A798-2621D350F113}"/>
              </a:ext>
            </a:extLst>
          </p:cNvPr>
          <p:cNvSpPr/>
          <p:nvPr/>
        </p:nvSpPr>
        <p:spPr>
          <a:xfrm>
            <a:off x="4606001" y="2661994"/>
            <a:ext cx="456301" cy="456301"/>
          </a:xfrm>
          <a:prstGeom prst="ellipse">
            <a:avLst/>
          </a:prstGeom>
          <a:solidFill>
            <a:srgbClr val="42997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Shape 452">
            <a:extLst>
              <a:ext uri="{FF2B5EF4-FFF2-40B4-BE49-F238E27FC236}">
                <a16:creationId xmlns:a16="http://schemas.microsoft.com/office/drawing/2014/main" id="{9DBB7525-1581-4E6B-A191-1D1B9C1D3CE6}"/>
              </a:ext>
            </a:extLst>
          </p:cNvPr>
          <p:cNvSpPr/>
          <p:nvPr/>
        </p:nvSpPr>
        <p:spPr>
          <a:xfrm>
            <a:off x="5190332" y="1715923"/>
            <a:ext cx="343643" cy="343643"/>
          </a:xfrm>
          <a:prstGeom prst="ellipse">
            <a:avLst/>
          </a:prstGeom>
          <a:solidFill>
            <a:srgbClr val="306C8D"/>
          </a:solidFill>
          <a:ln w="9525" cap="flat" cmpd="sng">
            <a:no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53" name="Shape 457">
            <a:extLst>
              <a:ext uri="{FF2B5EF4-FFF2-40B4-BE49-F238E27FC236}">
                <a16:creationId xmlns:a16="http://schemas.microsoft.com/office/drawing/2014/main" id="{A0BAE500-8C2E-4FD6-867F-84661EFFBA95}"/>
              </a:ext>
            </a:extLst>
          </p:cNvPr>
          <p:cNvCxnSpPr/>
          <p:nvPr/>
        </p:nvCxnSpPr>
        <p:spPr>
          <a:xfrm>
            <a:off x="5543272" y="1556937"/>
            <a:ext cx="792591" cy="0"/>
          </a:xfrm>
          <a:prstGeom prst="straightConnector1">
            <a:avLst/>
          </a:prstGeom>
          <a:noFill/>
          <a:ln w="25400" cap="flat" cmpd="sng">
            <a:solidFill>
              <a:srgbClr val="52ADC8"/>
            </a:solidFill>
            <a:prstDash val="solid"/>
            <a:round/>
            <a:headEnd type="none" w="lg" len="lg"/>
            <a:tailEnd type="none" w="lg" len="lg"/>
          </a:ln>
        </p:spPr>
      </p:cxnSp>
      <p:sp>
        <p:nvSpPr>
          <p:cNvPr id="154" name="TextBox 153">
            <a:extLst>
              <a:ext uri="{FF2B5EF4-FFF2-40B4-BE49-F238E27FC236}">
                <a16:creationId xmlns:a16="http://schemas.microsoft.com/office/drawing/2014/main" id="{4FBD8B5A-9652-4FB3-A292-EB915C71E891}"/>
              </a:ext>
            </a:extLst>
          </p:cNvPr>
          <p:cNvSpPr txBox="1"/>
          <p:nvPr/>
        </p:nvSpPr>
        <p:spPr>
          <a:xfrm>
            <a:off x="5581870" y="1477544"/>
            <a:ext cx="732893" cy="461665"/>
          </a:xfrm>
          <a:prstGeom prst="rect">
            <a:avLst/>
          </a:prstGeom>
          <a:noFill/>
        </p:spPr>
        <p:txBody>
          <a:bodyPr wrap="none" rtlCol="0">
            <a:spAutoFit/>
          </a:bodyPr>
          <a:lstStyle/>
          <a:p>
            <a:r>
              <a:rPr lang="en-US" sz="2400" dirty="0">
                <a:solidFill>
                  <a:srgbClr val="42997E"/>
                </a:solidFill>
              </a:rPr>
              <a:t>max</a:t>
            </a:r>
          </a:p>
        </p:txBody>
      </p:sp>
      <p:sp>
        <p:nvSpPr>
          <p:cNvPr id="106" name="Rectangle 105">
            <a:extLst>
              <a:ext uri="{FF2B5EF4-FFF2-40B4-BE49-F238E27FC236}">
                <a16:creationId xmlns:a16="http://schemas.microsoft.com/office/drawing/2014/main" id="{C868CB40-16A1-43A8-9DF7-69D90FB7B934}"/>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cxnSp>
        <p:nvCxnSpPr>
          <p:cNvPr id="136" name="Straight Arrow Connector 135">
            <a:extLst>
              <a:ext uri="{FF2B5EF4-FFF2-40B4-BE49-F238E27FC236}">
                <a16:creationId xmlns:a16="http://schemas.microsoft.com/office/drawing/2014/main" id="{DF2CE2A4-BD35-4C06-BF3C-39A3F0D41193}"/>
              </a:ext>
            </a:extLst>
          </p:cNvPr>
          <p:cNvCxnSpPr>
            <a:cxnSpLocks/>
          </p:cNvCxnSpPr>
          <p:nvPr/>
        </p:nvCxnSpPr>
        <p:spPr bwMode="auto">
          <a:xfrm flipH="1">
            <a:off x="2639970" y="1392978"/>
            <a:ext cx="553965" cy="343845"/>
          </a:xfrm>
          <a:prstGeom prst="straightConnector1">
            <a:avLst/>
          </a:prstGeom>
          <a:noFill/>
          <a:ln w="25400" cap="flat" cmpd="sng" algn="ctr">
            <a:solidFill>
              <a:srgbClr val="C00000"/>
            </a:solidFill>
            <a:prstDash val="solid"/>
            <a:round/>
            <a:headEnd type="none" w="med" len="med"/>
            <a:tailEnd type="triangle"/>
          </a:ln>
          <a:effectLst/>
        </p:spPr>
      </p:cxnSp>
      <p:cxnSp>
        <p:nvCxnSpPr>
          <p:cNvPr id="137" name="Straight Arrow Connector 136">
            <a:extLst>
              <a:ext uri="{FF2B5EF4-FFF2-40B4-BE49-F238E27FC236}">
                <a16:creationId xmlns:a16="http://schemas.microsoft.com/office/drawing/2014/main" id="{23C1AACB-11AB-4C78-A253-E352EB330A33}"/>
              </a:ext>
            </a:extLst>
          </p:cNvPr>
          <p:cNvCxnSpPr>
            <a:cxnSpLocks/>
          </p:cNvCxnSpPr>
          <p:nvPr/>
        </p:nvCxnSpPr>
        <p:spPr bwMode="auto">
          <a:xfrm flipH="1">
            <a:off x="3153103" y="2286941"/>
            <a:ext cx="502195" cy="384689"/>
          </a:xfrm>
          <a:prstGeom prst="straightConnector1">
            <a:avLst/>
          </a:prstGeom>
          <a:noFill/>
          <a:ln w="25400" cap="flat" cmpd="sng" algn="ctr">
            <a:solidFill>
              <a:srgbClr val="C00000"/>
            </a:solidFill>
            <a:prstDash val="solid"/>
            <a:round/>
            <a:headEnd type="none" w="med" len="med"/>
            <a:tailEnd type="triangle"/>
          </a:ln>
          <a:effectLst/>
        </p:spPr>
      </p:cxnSp>
      <p:sp>
        <p:nvSpPr>
          <p:cNvPr id="152" name="TextBox 151">
            <a:extLst>
              <a:ext uri="{FF2B5EF4-FFF2-40B4-BE49-F238E27FC236}">
                <a16:creationId xmlns:a16="http://schemas.microsoft.com/office/drawing/2014/main" id="{A67AF243-B115-4AC6-BA9F-DC8711B0868C}"/>
              </a:ext>
            </a:extLst>
          </p:cNvPr>
          <p:cNvSpPr txBox="1"/>
          <p:nvPr/>
        </p:nvSpPr>
        <p:spPr>
          <a:xfrm>
            <a:off x="3091664" y="1082784"/>
            <a:ext cx="1719028" cy="400110"/>
          </a:xfrm>
          <a:prstGeom prst="rect">
            <a:avLst/>
          </a:prstGeom>
          <a:noFill/>
        </p:spPr>
        <p:txBody>
          <a:bodyPr wrap="square" rtlCol="0">
            <a:spAutoFit/>
          </a:bodyPr>
          <a:lstStyle/>
          <a:p>
            <a:r>
              <a:rPr lang="en-US" sz="2000" dirty="0">
                <a:solidFill>
                  <a:schemeClr val="accent5">
                    <a:lumMod val="10000"/>
                  </a:schemeClr>
                </a:solidFill>
              </a:rPr>
              <a:t>(state, action) </a:t>
            </a:r>
            <a:endParaRPr lang="en-SE" sz="2000" dirty="0">
              <a:solidFill>
                <a:schemeClr val="accent5">
                  <a:lumMod val="10000"/>
                </a:schemeClr>
              </a:solidFill>
            </a:endParaRPr>
          </a:p>
        </p:txBody>
      </p:sp>
      <p:sp>
        <p:nvSpPr>
          <p:cNvPr id="155" name="TextBox 154">
            <a:extLst>
              <a:ext uri="{FF2B5EF4-FFF2-40B4-BE49-F238E27FC236}">
                <a16:creationId xmlns:a16="http://schemas.microsoft.com/office/drawing/2014/main" id="{72120AFF-3D01-4C22-9E16-7E815F3164CB}"/>
              </a:ext>
            </a:extLst>
          </p:cNvPr>
          <p:cNvSpPr txBox="1"/>
          <p:nvPr/>
        </p:nvSpPr>
        <p:spPr>
          <a:xfrm>
            <a:off x="3509702" y="1931244"/>
            <a:ext cx="904718" cy="400110"/>
          </a:xfrm>
          <a:prstGeom prst="rect">
            <a:avLst/>
          </a:prstGeom>
          <a:noFill/>
        </p:spPr>
        <p:txBody>
          <a:bodyPr wrap="square" rtlCol="0">
            <a:spAutoFit/>
          </a:bodyPr>
          <a:lstStyle/>
          <a:p>
            <a:r>
              <a:rPr lang="en-US" sz="2000" dirty="0"/>
              <a:t>state</a:t>
            </a:r>
            <a:endParaRPr lang="en-SE" sz="2000" dirty="0"/>
          </a:p>
        </p:txBody>
      </p:sp>
    </p:spTree>
    <p:extLst>
      <p:ext uri="{BB962C8B-B14F-4D97-AF65-F5344CB8AC3E}">
        <p14:creationId xmlns:p14="http://schemas.microsoft.com/office/powerpoint/2010/main" val="323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85F7E-8624-47B7-8D22-945264F85FD7}"/>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vs. </a:t>
                </a:r>
                <a14:m>
                  <m:oMath xmlns:m="http://schemas.openxmlformats.org/officeDocument/2006/math">
                    <m:r>
                      <a:rPr lang="en-US" b="0" i="1" smtClean="0">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2" name="Title 1">
                <a:extLst>
                  <a:ext uri="{FF2B5EF4-FFF2-40B4-BE49-F238E27FC236}">
                    <a16:creationId xmlns:a16="http://schemas.microsoft.com/office/drawing/2014/main" id="{36085F7E-8624-47B7-8D22-945264F85FD7}"/>
                  </a:ext>
                </a:extLst>
              </p:cNvPr>
              <p:cNvSpPr>
                <a:spLocks noGrp="1" noRot="1" noChangeAspect="1" noMove="1" noResize="1" noEditPoints="1" noAdjustHandles="1" noChangeArrowheads="1" noChangeShapeType="1" noTextEdit="1"/>
              </p:cNvSpPr>
              <p:nvPr>
                <p:ph type="title"/>
              </p:nvPr>
            </p:nvSpPr>
            <p:spPr>
              <a:blipFill>
                <a:blip r:embed="rId3"/>
                <a:stretch>
                  <a:fillRect t="-2797" b="-2028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F2387B4-CFC8-412F-B860-7B8CA022CB9E}"/>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5AE619A-DA36-4E79-9C30-203337C5F0CD}"/>
                  </a:ext>
                </a:extLst>
              </p:cNvPr>
              <p:cNvSpPr>
                <a:spLocks noGrp="1"/>
              </p:cNvSpPr>
              <p:nvPr>
                <p:ph idx="1"/>
              </p:nvPr>
            </p:nvSpPr>
            <p:spPr>
              <a:xfrm>
                <a:off x="228600" y="1142999"/>
                <a:ext cx="8686800" cy="5562601"/>
              </a:xfrm>
            </p:spPr>
            <p:txBody>
              <a:bodyPr>
                <a:normAutofit fontScale="85000" lnSpcReduction="20000"/>
              </a:bodyPr>
              <a:lstStyle/>
              <a:p>
                <a:r>
                  <a:rPr lang="en-US" b="0" dirty="0">
                    <a:solidFill>
                      <a:schemeClr val="tx1"/>
                    </a:solidFill>
                  </a:rPr>
                  <a:t>State-action Value Function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a14:m>
                <a:r>
                  <a:rPr lang="en-US" dirty="0">
                    <a:solidFill>
                      <a:schemeClr val="tx1"/>
                    </a:solidFill>
                  </a:rPr>
                  <a:t> contains more information than </a:t>
                </a:r>
                <a:r>
                  <a:rPr lang="en-US" dirty="0"/>
                  <a:t>State value function</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Given</a:t>
                </a:r>
                <a:r>
                  <a:rPr lang="en-US" dirty="0">
                    <a:solidFill>
                      <a:srgbClr val="C00000"/>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optimal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a:latin typeface="Cambria Math" panose="02040503050406030204" pitchFamily="18" charset="0"/>
                          </a:rPr>
                          <m:t>∗</m:t>
                        </m:r>
                      </m:sub>
                    </m:sSub>
                    <m:d>
                      <m:dPr>
                        <m:ctrlPr>
                          <a:rPr lang="en-US" i="1">
                            <a:latin typeface="Cambria Math" panose="02040503050406030204" pitchFamily="18" charset="0"/>
                          </a:rPr>
                        </m:ctrlPr>
                      </m:dPr>
                      <m:e>
                        <m:r>
                          <m:rPr>
                            <m:sty m:val="p"/>
                          </m:rPr>
                          <a:rPr lang="en-US">
                            <a:latin typeface="Cambria Math" panose="02040503050406030204" pitchFamily="18" charset="0"/>
                          </a:rPr>
                          <m:t>s</m:t>
                        </m:r>
                      </m:e>
                    </m:d>
                    <m:r>
                      <a:rPr lang="en-US">
                        <a:latin typeface="Cambria Math" panose="02040503050406030204" pitchFamily="18" charset="0"/>
                      </a:rPr>
                      <m:t>=</m:t>
                    </m:r>
                    <m:r>
                      <m:rPr>
                        <m:sty m:val="p"/>
                      </m:rPr>
                      <a:rPr lang="en-US">
                        <a:latin typeface="Cambria Math" panose="02040503050406030204" pitchFamily="18" charset="0"/>
                      </a:rPr>
                      <m:t>arg</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a:t>
                </a:r>
              </a:p>
              <a:p>
                <a:r>
                  <a:rPr lang="en-US" dirty="0">
                    <a:solidFill>
                      <a:srgbClr val="C00000"/>
                    </a:solidFill>
                  </a:rPr>
                  <a:t>Can </a:t>
                </a:r>
                <a:r>
                  <a:rPr lang="en-US" altLang="zh-CN" dirty="0">
                    <a:solidFill>
                      <a:srgbClr val="C00000"/>
                    </a:solidFill>
                  </a:rPr>
                  <a:t>always</a:t>
                </a:r>
                <a:r>
                  <a:rPr lang="en-US" dirty="0">
                    <a:solidFill>
                      <a:srgbClr val="C00000"/>
                    </a:solidFill>
                  </a:rPr>
                  <a:t> </a:t>
                </a:r>
                <a:r>
                  <a:rPr lang="en-US" dirty="0">
                    <a:solidFill>
                      <a:schemeClr val="tx1"/>
                    </a:solidFill>
                  </a:rPr>
                  <a:t>go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t>
                </a:r>
                <a:r>
                  <a:rPr lang="en-US" dirty="0">
                    <a:solidFill>
                      <a:schemeClr val="tx1"/>
                    </a:solidFill>
                  </a:rPr>
                  <a:t>to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 or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solidFill>
                      <a:schemeClr val="tx1"/>
                    </a:solidFill>
                  </a:rPr>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solidFill>
                    <a:schemeClr val="tx1"/>
                  </a:solidFill>
                </a:endParaRPr>
              </a:p>
              <a:p>
                <a:r>
                  <a:rPr lang="en-US" dirty="0">
                    <a:solidFill>
                      <a:schemeClr val="tx1"/>
                    </a:solidFill>
                  </a:rPr>
                  <a:t>With known MDP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solidFill>
                      <a:schemeClr val="tx1"/>
                    </a:solidFill>
                  </a:rPr>
                  <a:t>, </a:t>
                </a:r>
                <a:r>
                  <a:rPr lang="en-US" dirty="0"/>
                  <a:t>i.e., model-based</a:t>
                </a:r>
                <a:r>
                  <a:rPr lang="en-US" dirty="0">
                    <a:solidFill>
                      <a:schemeClr val="tx1"/>
                    </a:solidFill>
                  </a:rPr>
                  <a:t>): </a:t>
                </a:r>
                <a:r>
                  <a:rPr lang="en-US" dirty="0">
                    <a:solidFill>
                      <a:srgbClr val="C00000"/>
                    </a:solidFill>
                  </a:rPr>
                  <a:t>can</a:t>
                </a:r>
                <a:r>
                  <a:rPr lang="en-US" dirty="0">
                    <a:solidFill>
                      <a:schemeClr val="tx1"/>
                    </a:solidFill>
                  </a:rPr>
                  <a:t> go from</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dirty="0">
                  <a:solidFill>
                    <a:schemeClr val="tx1"/>
                  </a:solidFill>
                </a:endParaRPr>
              </a:p>
              <a:p>
                <a:r>
                  <a:rPr lang="en-US" dirty="0">
                    <a:solidFill>
                      <a:schemeClr val="tx1"/>
                    </a:solidFill>
                  </a:rPr>
                  <a:t>With unknown MDP </a:t>
                </a:r>
                <a:r>
                  <a:rPr lang="en-US" dirty="0"/>
                  <a:t>(unknown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i.e., model-free) </a:t>
                </a:r>
                <a:r>
                  <a:rPr lang="en-US" dirty="0">
                    <a:solidFill>
                      <a:schemeClr val="tx1"/>
                    </a:solidFill>
                  </a:rPr>
                  <a:t>: </a:t>
                </a:r>
                <a:r>
                  <a:rPr lang="en-US" dirty="0">
                    <a:solidFill>
                      <a:srgbClr val="C00000"/>
                    </a:solidFill>
                  </a:rPr>
                  <a:t>cannot</a:t>
                </a:r>
                <a:r>
                  <a:rPr lang="en-US" dirty="0"/>
                  <a:t> go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𝜋</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or from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m:t>
                        </m:r>
                      </m:sub>
                    </m:sSub>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US" dirty="0">
                  <a:solidFill>
                    <a:schemeClr val="tx1"/>
                  </a:solidFill>
                </a:endParaRPr>
              </a:p>
              <a:p>
                <a:endParaRPr lang="en-US" b="0" i="1" dirty="0">
                  <a:solidFill>
                    <a:schemeClr val="tx1"/>
                  </a:solidFill>
                  <a:latin typeface="Cambria Math" panose="02040503050406030204" pitchFamily="18" charset="0"/>
                </a:endParaRPr>
              </a:p>
              <a:p>
                <a:endParaRPr lang="en-SE" dirty="0">
                  <a:solidFill>
                    <a:schemeClr val="tx1"/>
                  </a:solidFill>
                </a:endParaRPr>
              </a:p>
            </p:txBody>
          </p:sp>
        </mc:Choice>
        <mc:Fallback xmlns="">
          <p:sp>
            <p:nvSpPr>
              <p:cNvPr id="5" name="Content Placeholder 2">
                <a:extLst>
                  <a:ext uri="{FF2B5EF4-FFF2-40B4-BE49-F238E27FC236}">
                    <a16:creationId xmlns:a16="http://schemas.microsoft.com/office/drawing/2014/main" id="{95AE619A-DA36-4E79-9C30-203337C5F0CD}"/>
                  </a:ext>
                </a:extLst>
              </p:cNvPr>
              <p:cNvSpPr>
                <a:spLocks noGrp="1" noRot="1" noChangeAspect="1" noMove="1" noResize="1" noEditPoints="1" noAdjustHandles="1" noChangeArrowheads="1" noChangeShapeType="1" noTextEdit="1"/>
              </p:cNvSpPr>
              <p:nvPr>
                <p:ph idx="1"/>
              </p:nvPr>
            </p:nvSpPr>
            <p:spPr>
              <a:xfrm>
                <a:off x="228600" y="1142999"/>
                <a:ext cx="8686800" cy="5562601"/>
              </a:xfrm>
              <a:blipFill>
                <a:blip r:embed="rId4"/>
                <a:stretch>
                  <a:fillRect l="-1193" t="-2410" r="-1825"/>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29711B5-A05B-4FBA-84E6-B310D10E4B1C}"/>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426759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D6A5-2DDB-4BED-9FA3-260AEDE6F78E}"/>
              </a:ext>
            </a:extLst>
          </p:cNvPr>
          <p:cNvSpPr>
            <a:spLocks noGrp="1"/>
          </p:cNvSpPr>
          <p:nvPr>
            <p:ph type="title"/>
          </p:nvPr>
        </p:nvSpPr>
        <p:spPr/>
        <p:txBody>
          <a:bodyPr/>
          <a:lstStyle/>
          <a:p>
            <a:r>
              <a:rPr lang="en-US" dirty="0"/>
              <a:t>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33E86E-648B-4EDA-9909-DA6CA00FE200}"/>
                  </a:ext>
                </a:extLst>
              </p:cNvPr>
              <p:cNvSpPr>
                <a:spLocks noGrp="1"/>
              </p:cNvSpPr>
              <p:nvPr>
                <p:ph idx="1"/>
              </p:nvPr>
            </p:nvSpPr>
            <p:spPr/>
            <p:txBody>
              <a:bodyPr>
                <a:normAutofit/>
              </a:bodyPr>
              <a:lstStyle/>
              <a:p>
                <a:r>
                  <a:rPr lang="en-US" dirty="0">
                    <a:solidFill>
                      <a:schemeClr val="tx1"/>
                    </a:solidFill>
                  </a:rPr>
                  <a:t>Also called the Prediction Problem</a:t>
                </a:r>
              </a:p>
              <a:p>
                <a:r>
                  <a:rPr lang="en-US" dirty="0">
                    <a:solidFill>
                      <a:schemeClr val="tx1"/>
                    </a:solidFill>
                  </a:rPr>
                  <a:t>Predict Value Function for given policy </a:t>
                </a:r>
                <a14:m>
                  <m:oMath xmlns:m="http://schemas.openxmlformats.org/officeDocument/2006/math">
                    <m:r>
                      <a:rPr lang="en-US" b="0" i="1" smtClean="0">
                        <a:solidFill>
                          <a:schemeClr val="tx1"/>
                        </a:solidFill>
                        <a:latin typeface="Cambria Math" panose="02040503050406030204" pitchFamily="18" charset="0"/>
                      </a:rPr>
                      <m:t>𝜋</m:t>
                    </m:r>
                  </m:oMath>
                </a14:m>
                <a:r>
                  <a:rPr lang="en-US" dirty="0">
                    <a:solidFill>
                      <a:schemeClr val="tx1"/>
                    </a:solidFill>
                  </a:rPr>
                  <a:t> by solving Bellman Exp. Equation for State Value Function</a:t>
                </a:r>
              </a:p>
              <a:p>
                <a:pPr lvl="1"/>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i="1">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𝑎</m:t>
                        </m:r>
                      </m:sub>
                      <m:sup/>
                      <m:e>
                        <m:r>
                          <a:rPr lang="en-US" i="1">
                            <a:solidFill>
                              <a:schemeClr val="tx1"/>
                            </a:solidFill>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e>
                          <m:e>
                            <m:r>
                              <a:rPr lang="en-US" i="1">
                                <a:solidFill>
                                  <a:schemeClr val="tx1"/>
                                </a:solidFill>
                                <a:latin typeface="Cambria Math" panose="02040503050406030204" pitchFamily="18" charset="0"/>
                              </a:rPr>
                              <m:t>𝑠</m:t>
                            </m:r>
                          </m:e>
                        </m:d>
                      </m:e>
                    </m:nary>
                    <m:nary>
                      <m:naryPr>
                        <m:chr m:val="∑"/>
                        <m:supHide m:val="on"/>
                        <m:ctrlPr>
                          <a:rPr lang="en-US" i="1">
                            <a:solidFill>
                              <a:schemeClr val="tx1"/>
                            </a:solidFill>
                            <a:latin typeface="Cambria Math" panose="02040503050406030204" pitchFamily="18" charset="0"/>
                          </a:rPr>
                        </m:ctrlPr>
                      </m:naryPr>
                      <m: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sub>
                      <m:sup/>
                      <m:e>
                        <m:r>
                          <a:rPr lang="en-US" i="1">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e>
                          <m:e>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e>
                        </m:d>
                      </m:e>
                    </m:nary>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𝑠</m:t>
                                </m:r>
                              </m:e>
                              <m:sup>
                                <m:r>
                                  <a:rPr lang="en-US" i="1">
                                    <a:solidFill>
                                      <a:schemeClr val="tx1"/>
                                    </a:solidFill>
                                    <a:latin typeface="Cambria Math" panose="02040503050406030204" pitchFamily="18" charset="0"/>
                                  </a:rPr>
                                  <m:t>′</m:t>
                                </m:r>
                              </m:sup>
                            </m:sSup>
                          </m:e>
                        </m:d>
                      </m:e>
                    </m:d>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𝔼</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𝛾</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𝜋</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A set of linear equations that can be solved analytically for small system</a:t>
                </a:r>
              </a:p>
              <a:p>
                <a:pPr lvl="1"/>
                <a:r>
                  <a:rPr lang="en-US" dirty="0"/>
                  <a:t># unknowns = # equations = # states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3033E86E-648B-4EDA-9909-DA6CA00FE200}"/>
                  </a:ext>
                </a:extLst>
              </p:cNvPr>
              <p:cNvSpPr>
                <a:spLocks noGrp="1" noRot="1" noChangeAspect="1" noMove="1" noResize="1" noEditPoints="1" noAdjustHandles="1" noChangeArrowheads="1" noChangeShapeType="1" noTextEdit="1"/>
              </p:cNvSpPr>
              <p:nvPr>
                <p:ph idx="1"/>
              </p:nvPr>
            </p:nvSpPr>
            <p:spPr>
              <a:blipFill>
                <a:blip r:embed="rId3"/>
                <a:stretch>
                  <a:fillRect l="-1704" t="-1553" r="-2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72DFAA-BF60-4C35-AE33-184DCE164F4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61991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CD9C-1EA4-470C-AAC7-85E889C4CCDD}"/>
              </a:ext>
            </a:extLst>
          </p:cNvPr>
          <p:cNvSpPr>
            <a:spLocks noGrp="1"/>
          </p:cNvSpPr>
          <p:nvPr>
            <p:ph type="title"/>
          </p:nvPr>
        </p:nvSpPr>
        <p:spPr>
          <a:xfrm>
            <a:off x="304800" y="274638"/>
            <a:ext cx="8534400" cy="868362"/>
          </a:xfrm>
        </p:spPr>
        <p:txBody>
          <a:bodyPr/>
          <a:lstStyle/>
          <a:p>
            <a:r>
              <a:rPr lang="en-US" sz="3600" dirty="0" err="1"/>
              <a:t>Simplfied</a:t>
            </a:r>
            <a:r>
              <a:rPr lang="en-US" sz="3600" dirty="0"/>
              <a:t> Bellman Equations for Deterministic Env</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82535-5612-45D7-8521-97138A655DDB}"/>
                  </a:ext>
                </a:extLst>
              </p:cNvPr>
              <p:cNvSpPr>
                <a:spLocks noGrp="1"/>
              </p:cNvSpPr>
              <p:nvPr>
                <p:ph idx="1"/>
              </p:nvPr>
            </p:nvSpPr>
            <p:spPr>
              <a:xfrm>
                <a:off x="457200" y="1295400"/>
                <a:ext cx="8229600" cy="5181600"/>
              </a:xfrm>
            </p:spPr>
            <p:txBody>
              <a:bodyPr>
                <a:normAutofit fontScale="92500" lnSpcReduction="10000"/>
              </a:bodyPr>
              <a:lstStyle/>
              <a:p>
                <a:r>
                  <a:rPr lang="en-US" dirty="0"/>
                  <a:t>Bellman Equations:</a:t>
                </a:r>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b="0" i="1" smtClean="0">
                                <a:latin typeface="Cambria Math" panose="02040503050406030204" pitchFamily="18" charset="0"/>
                              </a:rPr>
                              <m:t>𝑟</m:t>
                            </m:r>
                            <m:r>
                              <a:rPr lang="en-US" b="0" i="1" smtClean="0">
                                <a:latin typeface="Cambria Math" panose="02040503050406030204" pitchFamily="18" charset="0"/>
                              </a:rPr>
                              <m:t>, </m:t>
                            </m:r>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oMath>
                </a14:m>
                <a:endParaRPr lang="en-US" i="1" dirty="0">
                  <a:latin typeface="Cambria Math" panose="02040503050406030204" pitchFamily="18" charset="0"/>
                </a:endParaRPr>
              </a:p>
              <a:p>
                <a:r>
                  <a:rPr lang="en-US" dirty="0"/>
                  <a:t>For Deterministic Env: there is only one possible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for a given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(we use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oMath>
                </a14:m>
                <a:r>
                  <a:rPr lang="en-US" dirty="0"/>
                  <a:t> to emphasize that reward </a:t>
                </a:r>
                <a14:m>
                  <m:oMath xmlns:m="http://schemas.openxmlformats.org/officeDocument/2006/math">
                    <m:r>
                      <a:rPr lang="en-US" i="1">
                        <a:latin typeface="Cambria Math" panose="02040503050406030204" pitchFamily="18" charset="0"/>
                      </a:rPr>
                      <m:t>𝑟</m:t>
                    </m:r>
                  </m:oMath>
                </a14:m>
                <a:r>
                  <a:rPr lang="en-US" dirty="0"/>
                  <a:t> is specific to this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𝑠</m:t>
                        </m:r>
                      </m:sub>
                      <m:sup>
                        <m:r>
                          <a:rPr lang="en-US" b="0" i="1" smtClean="0">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p>
            </p:txBody>
          </p:sp>
        </mc:Choice>
        <mc:Fallback xmlns="">
          <p:sp>
            <p:nvSpPr>
              <p:cNvPr id="3" name="Content Placeholder 2">
                <a:extLst>
                  <a:ext uri="{FF2B5EF4-FFF2-40B4-BE49-F238E27FC236}">
                    <a16:creationId xmlns:a16="http://schemas.microsoft.com/office/drawing/2014/main" id="{D9682535-5612-45D7-8521-97138A655DDB}"/>
                  </a:ext>
                </a:extLst>
              </p:cNvPr>
              <p:cNvSpPr>
                <a:spLocks noGrp="1" noRot="1" noChangeAspect="1" noMove="1" noResize="1" noEditPoints="1" noAdjustHandles="1" noChangeArrowheads="1" noChangeShapeType="1" noTextEdit="1"/>
              </p:cNvSpPr>
              <p:nvPr>
                <p:ph idx="1"/>
              </p:nvPr>
            </p:nvSpPr>
            <p:spPr>
              <a:xfrm>
                <a:off x="457200" y="1295400"/>
                <a:ext cx="8229600" cy="5181600"/>
              </a:xfrm>
              <a:blipFill>
                <a:blip r:embed="rId2"/>
                <a:stretch>
                  <a:fillRect l="-1481" t="-27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019459-2988-44E6-A7AA-121EA70FF926}"/>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23</a:t>
            </a:fld>
            <a:endParaRPr lang="en-US" altLang="zh-CN" dirty="0"/>
          </a:p>
        </p:txBody>
      </p:sp>
    </p:spTree>
    <p:extLst>
      <p:ext uri="{BB962C8B-B14F-4D97-AF65-F5344CB8AC3E}">
        <p14:creationId xmlns:p14="http://schemas.microsoft.com/office/powerpoint/2010/main" val="385612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8011-9AF2-4BDE-984E-DE821DD43E2E}"/>
              </a:ext>
            </a:extLst>
          </p:cNvPr>
          <p:cNvSpPr>
            <a:spLocks noGrp="1"/>
          </p:cNvSpPr>
          <p:nvPr>
            <p:ph type="title"/>
          </p:nvPr>
        </p:nvSpPr>
        <p:spPr>
          <a:xfrm>
            <a:off x="457200" y="0"/>
            <a:ext cx="8229600" cy="868362"/>
          </a:xfrm>
        </p:spPr>
        <p:txBody>
          <a:bodyPr/>
          <a:lstStyle/>
          <a:p>
            <a:r>
              <a:rPr lang="en-US" dirty="0"/>
              <a:t>Grid World1: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37942F-916E-4079-B9E1-FC4C605320A2}"/>
                  </a:ext>
                </a:extLst>
              </p:cNvPr>
              <p:cNvSpPr>
                <a:spLocks noGrp="1"/>
              </p:cNvSpPr>
              <p:nvPr>
                <p:ph idx="1"/>
              </p:nvPr>
            </p:nvSpPr>
            <p:spPr>
              <a:xfrm>
                <a:off x="-76200" y="762000"/>
                <a:ext cx="7010400" cy="6248400"/>
              </a:xfrm>
            </p:spPr>
            <p:txBody>
              <a:bodyPr>
                <a:normAutofit fontScale="40000" lnSpcReduction="20000"/>
              </a:bodyPr>
              <a:lstStyle/>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𝐷</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the walls. </a:t>
                </a:r>
                <a:r>
                  <a:rPr lang="en-US" dirty="0">
                    <a:ea typeface="ＭＳ Ｐゴシック" pitchFamily="34" charset="-128"/>
                  </a:rPr>
                  <a:t>Discount factor </a:t>
                </a:r>
                <a14:m>
                  <m:oMath xmlns:m="http://schemas.openxmlformats.org/officeDocument/2006/math">
                    <m:r>
                      <a:rPr lang="en-US" i="1">
                        <a:latin typeface="Cambria Math" panose="02040503050406030204" pitchFamily="18" charset="0"/>
                        <a:ea typeface="ＭＳ Ｐゴシック" pitchFamily="34" charset="-128"/>
                      </a:rPr>
                      <m:t>𝛾</m:t>
                    </m:r>
                    <m:r>
                      <a:rPr lang="en-US" i="1">
                        <a:latin typeface="Cambria Math" panose="02040503050406030204" pitchFamily="18" charset="0"/>
                        <a:ea typeface="ＭＳ Ｐゴシック" pitchFamily="34" charset="-128"/>
                      </a:rPr>
                      <m:t>=0.7</m:t>
                    </m:r>
                  </m:oMath>
                </a14:m>
                <a:r>
                  <a:rPr lang="en-US" dirty="0"/>
                  <a:t>.</a:t>
                </a:r>
              </a:p>
              <a:p>
                <a:r>
                  <a:rPr lang="en-US" dirty="0">
                    <a:solidFill>
                      <a:srgbClr val="C00000"/>
                    </a:solidFill>
                    <a:ea typeface="ＭＳ Ｐゴシック" pitchFamily="34" charset="-128"/>
                  </a:rPr>
                  <a:t>Random policy: </a:t>
                </a:r>
                <a:r>
                  <a:rPr lang="en-US" dirty="0"/>
                  <a:t>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𝐷</m:t>
                        </m:r>
                      </m:e>
                    </m:d>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a:p>
                <a:r>
                  <a:rPr lang="en-US" dirty="0"/>
                  <a:t>Bellman Exp. Equation for det env:</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b="0" i="1" smtClean="0">
                        <a:latin typeface="Cambria Math" panose="02040503050406030204" pitchFamily="18" charset="0"/>
                      </a:rPr>
                      <m:t>0.25</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r>
                          <a:rPr lang="en-US" i="1">
                            <a:latin typeface="Cambria Math" panose="02040503050406030204" pitchFamily="18" charset="0"/>
                          </a:rPr>
                          <m:t>)</m:t>
                        </m:r>
                      </m:e>
                    </m:d>
                    <m:r>
                      <a:rPr lang="en-US" b="0" i="1" smtClean="0">
                        <a:latin typeface="Cambria Math" panose="02040503050406030204" pitchFamily="18" charset="0"/>
                      </a:rPr>
                      <m:t>=0.5⋅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b="0"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𝐴</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+0.5⋅0.7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=0+0.7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𝐷</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endParaRPr lang="en-US" i="1" dirty="0">
                  <a:latin typeface="Cambria Math" panose="02040503050406030204" pitchFamily="18" charset="0"/>
                </a:endParaRPr>
              </a:p>
              <a:p>
                <a:r>
                  <a:rPr lang="en-US" sz="3300" dirty="0"/>
                  <a:t>Solution</a:t>
                </a: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=4.2,</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i="1" smtClean="0">
                        <a:latin typeface="Cambria Math" panose="02040503050406030204" pitchFamily="18" charset="0"/>
                      </a:rPr>
                      <m:t>6</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𝐷</m:t>
                        </m:r>
                      </m:e>
                    </m:d>
                    <m:r>
                      <a:rPr lang="en-US" i="1">
                        <a:latin typeface="Cambria Math" panose="02040503050406030204" pitchFamily="18" charset="0"/>
                      </a:rPr>
                      <m:t>=</m:t>
                    </m:r>
                    <m:r>
                      <a:rPr lang="en-US" b="0" i="1" smtClean="0">
                        <a:latin typeface="Cambria Math" panose="02040503050406030204" pitchFamily="18" charset="0"/>
                      </a:rPr>
                      <m:t>4.2</m:t>
                    </m:r>
                  </m:oMath>
                </a14:m>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can also be obtained.</a:t>
                </a:r>
                <a:endParaRPr lang="en-SE" dirty="0"/>
              </a:p>
              <a:p>
                <a:endParaRPr lang="en-SE" dirty="0"/>
              </a:p>
              <a:p>
                <a:endParaRPr lang="en-SE" dirty="0"/>
              </a:p>
              <a:p>
                <a:endParaRPr lang="en-SE" dirty="0"/>
              </a:p>
            </p:txBody>
          </p:sp>
        </mc:Choice>
        <mc:Fallback xmlns="">
          <p:sp>
            <p:nvSpPr>
              <p:cNvPr id="3" name="Content Placeholder 2">
                <a:extLst>
                  <a:ext uri="{FF2B5EF4-FFF2-40B4-BE49-F238E27FC236}">
                    <a16:creationId xmlns:a16="http://schemas.microsoft.com/office/drawing/2014/main" id="{BD37942F-916E-4079-B9E1-FC4C605320A2}"/>
                  </a:ext>
                </a:extLst>
              </p:cNvPr>
              <p:cNvSpPr>
                <a:spLocks noGrp="1" noRot="1" noChangeAspect="1" noMove="1" noResize="1" noEditPoints="1" noAdjustHandles="1" noChangeArrowheads="1" noChangeShapeType="1" noTextEdit="1"/>
              </p:cNvSpPr>
              <p:nvPr>
                <p:ph idx="1"/>
              </p:nvPr>
            </p:nvSpPr>
            <p:spPr>
              <a:xfrm>
                <a:off x="-76200" y="762000"/>
                <a:ext cx="7010400" cy="6248400"/>
              </a:xfrm>
              <a:blipFill>
                <a:blip r:embed="rId3"/>
                <a:stretch>
                  <a:fillRect l="-87" t="-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D2A0E4-C243-4338-BFF6-56623FEEC13E}"/>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81D29F57-2552-498E-9CC0-403971F605B4}"/>
              </a:ext>
            </a:extLst>
          </p:cNvPr>
          <p:cNvPicPr>
            <a:picLocks noChangeAspect="1"/>
          </p:cNvPicPr>
          <p:nvPr/>
        </p:nvPicPr>
        <p:blipFill>
          <a:blip r:embed="rId4"/>
          <a:stretch>
            <a:fillRect/>
          </a:stretch>
        </p:blipFill>
        <p:spPr>
          <a:xfrm>
            <a:off x="7090151" y="1297727"/>
            <a:ext cx="1952898" cy="2886478"/>
          </a:xfrm>
          <a:prstGeom prst="rect">
            <a:avLst/>
          </a:prstGeom>
        </p:spPr>
      </p:pic>
      <p:pic>
        <p:nvPicPr>
          <p:cNvPr id="7" name="Picture 6">
            <a:extLst>
              <a:ext uri="{FF2B5EF4-FFF2-40B4-BE49-F238E27FC236}">
                <a16:creationId xmlns:a16="http://schemas.microsoft.com/office/drawing/2014/main" id="{D13C73A5-8CB8-43B9-BF6C-72DBA07B1BA4}"/>
              </a:ext>
            </a:extLst>
          </p:cNvPr>
          <p:cNvPicPr>
            <a:picLocks noChangeAspect="1"/>
          </p:cNvPicPr>
          <p:nvPr/>
        </p:nvPicPr>
        <p:blipFill>
          <a:blip r:embed="rId5"/>
          <a:stretch>
            <a:fillRect/>
          </a:stretch>
        </p:blipFill>
        <p:spPr>
          <a:xfrm>
            <a:off x="6750330" y="4267200"/>
            <a:ext cx="2317470" cy="1967663"/>
          </a:xfrm>
          <a:prstGeom prst="rect">
            <a:avLst/>
          </a:prstGeom>
        </p:spPr>
      </p:pic>
      <p:sp>
        <p:nvSpPr>
          <p:cNvPr id="8" name="TextBox 7">
            <a:extLst>
              <a:ext uri="{FF2B5EF4-FFF2-40B4-BE49-F238E27FC236}">
                <a16:creationId xmlns:a16="http://schemas.microsoft.com/office/drawing/2014/main" id="{27D86D41-A78F-4200-9D7E-7F79934A228A}"/>
              </a:ext>
            </a:extLst>
          </p:cNvPr>
          <p:cNvSpPr txBox="1"/>
          <p:nvPr/>
        </p:nvSpPr>
        <p:spPr>
          <a:xfrm>
            <a:off x="7908948" y="4530438"/>
            <a:ext cx="617477" cy="307777"/>
          </a:xfrm>
          <a:prstGeom prst="rect">
            <a:avLst/>
          </a:prstGeom>
          <a:noFill/>
        </p:spPr>
        <p:txBody>
          <a:bodyPr wrap="none" rtlCol="0">
            <a:spAutoFit/>
          </a:bodyPr>
          <a:lstStyle/>
          <a:p>
            <a:r>
              <a:rPr lang="en-US" sz="1400" dirty="0"/>
              <a:t>BF=4</a:t>
            </a:r>
            <a:endParaRPr lang="en-SE" sz="1400" dirty="0"/>
          </a:p>
        </p:txBody>
      </p:sp>
      <p:sp>
        <p:nvSpPr>
          <p:cNvPr id="9" name="TextBox 8">
            <a:extLst>
              <a:ext uri="{FF2B5EF4-FFF2-40B4-BE49-F238E27FC236}">
                <a16:creationId xmlns:a16="http://schemas.microsoft.com/office/drawing/2014/main" id="{74A2C58E-ED6D-4CAD-8CF6-3AB2F74F020A}"/>
              </a:ext>
            </a:extLst>
          </p:cNvPr>
          <p:cNvSpPr txBox="1"/>
          <p:nvPr/>
        </p:nvSpPr>
        <p:spPr>
          <a:xfrm>
            <a:off x="8147941" y="5016944"/>
            <a:ext cx="617477" cy="307777"/>
          </a:xfrm>
          <a:prstGeom prst="rect">
            <a:avLst/>
          </a:prstGeom>
          <a:noFill/>
        </p:spPr>
        <p:txBody>
          <a:bodyPr wrap="none" rtlCol="0">
            <a:spAutoFit/>
          </a:bodyPr>
          <a:lstStyle/>
          <a:p>
            <a:r>
              <a:rPr lang="en-US" sz="1400" dirty="0"/>
              <a:t>BF=1</a:t>
            </a:r>
            <a:endParaRPr lang="en-SE" sz="1400" dirty="0"/>
          </a:p>
        </p:txBody>
      </p:sp>
      <p:sp>
        <p:nvSpPr>
          <p:cNvPr id="10" name="TextBox 9">
            <a:extLst>
              <a:ext uri="{FF2B5EF4-FFF2-40B4-BE49-F238E27FC236}">
                <a16:creationId xmlns:a16="http://schemas.microsoft.com/office/drawing/2014/main" id="{A5945AE0-AD48-451D-AE09-76F403221C3D}"/>
              </a:ext>
            </a:extLst>
          </p:cNvPr>
          <p:cNvSpPr txBox="1"/>
          <p:nvPr/>
        </p:nvSpPr>
        <p:spPr>
          <a:xfrm>
            <a:off x="7123180" y="6171664"/>
            <a:ext cx="1886839" cy="292388"/>
          </a:xfrm>
          <a:prstGeom prst="rect">
            <a:avLst/>
          </a:prstGeom>
          <a:noFill/>
        </p:spPr>
        <p:txBody>
          <a:bodyPr wrap="square">
            <a:spAutoFit/>
          </a:bodyPr>
          <a:lstStyle/>
          <a:p>
            <a:r>
              <a:rPr lang="en-US" sz="1300" dirty="0"/>
              <a:t>(BF: Branching Factor)</a:t>
            </a:r>
            <a:endParaRPr lang="en-SE" sz="1300" dirty="0"/>
          </a:p>
        </p:txBody>
      </p:sp>
    </p:spTree>
    <p:extLst>
      <p:ext uri="{BB962C8B-B14F-4D97-AF65-F5344CB8AC3E}">
        <p14:creationId xmlns:p14="http://schemas.microsoft.com/office/powerpoint/2010/main" val="173143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8454-05FD-4CAC-A7DF-4E01C8386D0A}"/>
              </a:ext>
            </a:extLst>
          </p:cNvPr>
          <p:cNvSpPr>
            <a:spLocks noGrp="1"/>
          </p:cNvSpPr>
          <p:nvPr>
            <p:ph type="title"/>
          </p:nvPr>
        </p:nvSpPr>
        <p:spPr/>
        <p:txBody>
          <a:bodyPr/>
          <a:lstStyle/>
          <a:p>
            <a:r>
              <a:rPr lang="en-US" dirty="0"/>
              <a:t>Iterative Policy Evaluation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CA124-AC73-4C0C-B10E-67B6B5E5E858}"/>
                  </a:ext>
                </a:extLst>
              </p:cNvPr>
              <p:cNvSpPr>
                <a:spLocks noGrp="1"/>
              </p:cNvSpPr>
              <p:nvPr>
                <p:ph idx="1"/>
              </p:nvPr>
            </p:nvSpPr>
            <p:spPr>
              <a:xfrm>
                <a:off x="304800" y="990600"/>
                <a:ext cx="8600028" cy="2133600"/>
              </a:xfrm>
            </p:spPr>
            <p:txBody>
              <a:bodyPr>
                <a:normAutofit fontScale="55000" lnSpcReduction="20000"/>
              </a:bodyPr>
              <a:lstStyle/>
              <a:p>
                <a:r>
                  <a:rPr lang="en-US" dirty="0"/>
                  <a:t>If # states are too large, it may be too expensive to </a:t>
                </a:r>
                <a:r>
                  <a:rPr lang="en-US" dirty="0">
                    <a:solidFill>
                      <a:schemeClr val="tx1"/>
                    </a:solidFill>
                  </a:rPr>
                  <a:t>analytically </a:t>
                </a:r>
                <a:r>
                  <a:rPr lang="en-US" dirty="0"/>
                  <a:t>solve the set of linear Bellman Exp. Equations. We can use Iterative Policy Evaluation and solve the recursive Bellman equations iteratively:</a:t>
                </a:r>
              </a:p>
              <a:p>
                <a:pPr lvl="1"/>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𝐵𝑒𝑙𝑙𝑚𝑎𝑛</m:t>
                    </m:r>
                    <m:d>
                      <m:dPr>
                        <m:ctrlPr>
                          <a:rPr lang="en-US" i="1">
                            <a:latin typeface="Cambria Math" panose="02040503050406030204" pitchFamily="18" charset="0"/>
                          </a:rPr>
                        </m:ctrlPr>
                      </m:dPr>
                      <m:e>
                        <m:r>
                          <a:rPr lang="en-US" b="0" i="1" smtClean="0">
                            <a:latin typeface="Cambria Math" panose="02040503050406030204" pitchFamily="18" charset="0"/>
                          </a:rPr>
                          <m:t>𝑣</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m:t>
                                </m:r>
                              </m:sup>
                            </m:sSup>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𝐵𝑒𝑙𝑙𝑚𝑎𝑛</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dirty="0"/>
              </a:p>
              <a:p>
                <a:r>
                  <a:rPr lang="en-US" dirty="0"/>
                  <a:t>In-place updates:</a:t>
                </a:r>
              </a:p>
              <a:p>
                <a:pPr lvl="1"/>
                <a:r>
                  <a:rPr lang="en-US" dirty="0"/>
                  <a:t>For faster convergence, update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using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that has been updated in the same iteration,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oMath>
                </a14:m>
                <a:r>
                  <a:rPr lang="en-US" dirty="0"/>
                  <a:t> from the previous iteration.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𝐵𝑒𝑙𝑙𝑚𝑎𝑛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r>
                      <a:rPr lang="en-US" i="1">
                        <a:latin typeface="Cambria Math" panose="02040503050406030204" pitchFamily="18" charset="0"/>
                      </a:rPr>
                      <m:t>)</m:t>
                    </m:r>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526CA124-AC73-4C0C-B10E-67B6B5E5E858}"/>
                  </a:ext>
                </a:extLst>
              </p:cNvPr>
              <p:cNvSpPr>
                <a:spLocks noGrp="1" noRot="1" noChangeAspect="1" noMove="1" noResize="1" noEditPoints="1" noAdjustHandles="1" noChangeArrowheads="1" noChangeShapeType="1" noTextEdit="1"/>
              </p:cNvSpPr>
              <p:nvPr>
                <p:ph idx="1"/>
              </p:nvPr>
            </p:nvSpPr>
            <p:spPr>
              <a:xfrm>
                <a:off x="304800" y="990600"/>
                <a:ext cx="8600028" cy="2133600"/>
              </a:xfrm>
              <a:blipFill>
                <a:blip r:embed="rId2"/>
                <a:stretch>
                  <a:fillRect l="-425" t="-428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3D72EC-5595-4F22-B73F-F954E5D7FE8E}"/>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06446847-F307-47D0-9503-E69150F43D93}"/>
              </a:ext>
            </a:extLst>
          </p:cNvPr>
          <p:cNvPicPr>
            <a:picLocks noChangeAspect="1"/>
          </p:cNvPicPr>
          <p:nvPr/>
        </p:nvPicPr>
        <p:blipFill>
          <a:blip r:embed="rId3"/>
          <a:stretch>
            <a:fillRect/>
          </a:stretch>
        </p:blipFill>
        <p:spPr>
          <a:xfrm>
            <a:off x="304800" y="3054165"/>
            <a:ext cx="8600029" cy="3529197"/>
          </a:xfrm>
          <a:prstGeom prst="rect">
            <a:avLst/>
          </a:prstGeom>
        </p:spPr>
      </p:pic>
    </p:spTree>
    <p:extLst>
      <p:ext uri="{BB962C8B-B14F-4D97-AF65-F5344CB8AC3E}">
        <p14:creationId xmlns:p14="http://schemas.microsoft.com/office/powerpoint/2010/main" val="4251750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D957-0F9B-4A70-8BD9-C6ED0C8CA79F}"/>
              </a:ext>
            </a:extLst>
          </p:cNvPr>
          <p:cNvSpPr>
            <a:spLocks noGrp="1"/>
          </p:cNvSpPr>
          <p:nvPr>
            <p:ph type="title"/>
          </p:nvPr>
        </p:nvSpPr>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D6E2A-829F-4066-8CD9-4E3E4E587C37}"/>
                  </a:ext>
                </a:extLst>
              </p:cNvPr>
              <p:cNvSpPr>
                <a:spLocks noGrp="1"/>
              </p:cNvSpPr>
              <p:nvPr>
                <p:ph idx="1"/>
              </p:nvPr>
            </p:nvSpPr>
            <p:spPr>
              <a:xfrm>
                <a:off x="457200" y="1295400"/>
                <a:ext cx="8229600" cy="2245813"/>
              </a:xfrm>
            </p:spPr>
            <p:txBody>
              <a:bodyPr>
                <a:normAutofit fontScale="55000" lnSpcReduction="20000"/>
              </a:bodyPr>
              <a:lstStyle/>
              <a:p>
                <a:r>
                  <a:rPr lang="en-US" dirty="0"/>
                  <a:t>An episodic MDP with terminal states with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located in the top left and bottom right corners.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r>
                  <a:rPr lang="en-US" dirty="0"/>
                  <a:t> for every transition (agent is punished for delays before reaching the terminal state and ending the episode). Discount factor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=1</m:t>
                    </m:r>
                  </m:oMath>
                </a14:m>
                <a:r>
                  <a:rPr lang="en-US" dirty="0"/>
                  <a:t>. Four possible actions in each state: up, down, left, and right. Environment is deterministic. If the action would move the agent off the grid, it instead leaves the agent in the same state.</a:t>
                </a:r>
              </a:p>
              <a:p>
                <a:r>
                  <a:rPr lang="en-US" dirty="0">
                    <a:solidFill>
                      <a:srgbClr val="C00000"/>
                    </a:solidFill>
                    <a:ea typeface="ＭＳ Ｐゴシック" pitchFamily="34" charset="-128"/>
                  </a:rPr>
                  <a:t>Random policy: </a:t>
                </a:r>
                <a:r>
                  <a:rPr lang="en-US" dirty="0"/>
                  <a:t>Agent in any state </a:t>
                </a:r>
                <a14:m>
                  <m:oMath xmlns:m="http://schemas.openxmlformats.org/officeDocument/2006/math">
                    <m:r>
                      <a:rPr lang="en-US" i="1">
                        <a:latin typeface="Cambria Math" panose="02040503050406030204" pitchFamily="18" charset="0"/>
                      </a:rPr>
                      <m:t>𝑠</m:t>
                    </m:r>
                  </m:oMath>
                </a14:m>
                <a:r>
                  <a:rPr lang="en-US" dirty="0"/>
                  <a:t> takes a random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with equal probability of </a:t>
                </a:r>
                <a14:m>
                  <m:oMath xmlns:m="http://schemas.openxmlformats.org/officeDocument/2006/math">
                    <m:r>
                      <a:rPr lang="en-US" b="0" i="1" smtClean="0">
                        <a:latin typeface="Cambria Math" panose="02040503050406030204" pitchFamily="18" charset="0"/>
                        <a:ea typeface="ＭＳ Ｐゴシック" pitchFamily="34" charset="-128"/>
                      </a:rPr>
                      <m:t>0.25</m:t>
                    </m:r>
                  </m:oMath>
                </a14:m>
                <a:r>
                  <a:rPr lang="en-US" dirty="0">
                    <a:ea typeface="ＭＳ Ｐゴシック" pitchFamily="34" charset="-128"/>
                  </a:rPr>
                  <a:t> each. </a:t>
                </a:r>
              </a:p>
            </p:txBody>
          </p:sp>
        </mc:Choice>
        <mc:Fallback xmlns="">
          <p:sp>
            <p:nvSpPr>
              <p:cNvPr id="3" name="Content Placeholder 2">
                <a:extLst>
                  <a:ext uri="{FF2B5EF4-FFF2-40B4-BE49-F238E27FC236}">
                    <a16:creationId xmlns:a16="http://schemas.microsoft.com/office/drawing/2014/main" id="{47AD6E2A-829F-4066-8CD9-4E3E4E587C37}"/>
                  </a:ext>
                </a:extLst>
              </p:cNvPr>
              <p:cNvSpPr>
                <a:spLocks noGrp="1" noRot="1" noChangeAspect="1" noMove="1" noResize="1" noEditPoints="1" noAdjustHandles="1" noChangeArrowheads="1" noChangeShapeType="1" noTextEdit="1"/>
              </p:cNvSpPr>
              <p:nvPr>
                <p:ph idx="1"/>
              </p:nvPr>
            </p:nvSpPr>
            <p:spPr>
              <a:xfrm>
                <a:off x="457200" y="1295400"/>
                <a:ext cx="8229600" cy="2245813"/>
              </a:xfrm>
              <a:blipFill>
                <a:blip r:embed="rId3"/>
                <a:stretch>
                  <a:fillRect l="-444"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2AFE86-1215-4B41-8020-A45BCBF6DE36}"/>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C7EE34A-7D44-4291-BA74-0878D241EE6F}"/>
              </a:ext>
            </a:extLst>
          </p:cNvPr>
          <p:cNvPicPr>
            <a:picLocks noChangeAspect="1"/>
          </p:cNvPicPr>
          <p:nvPr/>
        </p:nvPicPr>
        <p:blipFill>
          <a:blip r:embed="rId4"/>
          <a:stretch>
            <a:fillRect/>
          </a:stretch>
        </p:blipFill>
        <p:spPr>
          <a:xfrm>
            <a:off x="1876208" y="3541213"/>
            <a:ext cx="5391584" cy="3233297"/>
          </a:xfrm>
          <a:prstGeom prst="rect">
            <a:avLst/>
          </a:prstGeom>
        </p:spPr>
      </p:pic>
    </p:spTree>
    <p:extLst>
      <p:ext uri="{BB962C8B-B14F-4D97-AF65-F5344CB8AC3E}">
        <p14:creationId xmlns:p14="http://schemas.microsoft.com/office/powerpoint/2010/main" val="105715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100F-0A71-4E4E-9DE5-7FF51DC69B97}"/>
              </a:ext>
            </a:extLst>
          </p:cNvPr>
          <p:cNvSpPr>
            <a:spLocks noGrp="1"/>
          </p:cNvSpPr>
          <p:nvPr>
            <p:ph type="title"/>
          </p:nvPr>
        </p:nvSpPr>
        <p:spPr>
          <a:xfrm>
            <a:off x="457200" y="-106362"/>
            <a:ext cx="8229600" cy="868362"/>
          </a:xfrm>
        </p:spPr>
        <p:txBody>
          <a:bodyPr/>
          <a:lstStyle/>
          <a:p>
            <a:r>
              <a:rPr lang="en-US" dirty="0"/>
              <a:t>Iterative Policy Evaluation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C7A306-C957-4894-B355-2075B6AF9AA1}"/>
                  </a:ext>
                </a:extLst>
              </p:cNvPr>
              <p:cNvSpPr>
                <a:spLocks noGrp="1"/>
              </p:cNvSpPr>
              <p:nvPr>
                <p:ph idx="1"/>
              </p:nvPr>
            </p:nvSpPr>
            <p:spPr>
              <a:xfrm>
                <a:off x="263678" y="838200"/>
                <a:ext cx="8651722" cy="4114800"/>
              </a:xfrm>
            </p:spPr>
            <p:txBody>
              <a:bodyPr>
                <a:normAutofit fontScale="55000" lnSpcReduction="20000"/>
              </a:bodyPr>
              <a:lstStyle/>
              <a:p>
                <a:r>
                  <a:rPr lang="en-US" dirty="0"/>
                  <a:t>For fixed random policy: </a:t>
                </a:r>
              </a:p>
              <a:p>
                <a:r>
                  <a:rPr lang="en-US" dirty="0"/>
                  <a:t>Bellman Exp. Equation: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𝑠</m:t>
                        </m:r>
                      </m:sub>
                      <m:sup>
                        <m:r>
                          <a:rPr lang="en-US" i="1">
                            <a:latin typeface="Cambria Math" panose="02040503050406030204" pitchFamily="18" charset="0"/>
                          </a:rPr>
                          <m:t>𝑎</m:t>
                        </m:r>
                      </m:sup>
                    </m:sSubSup>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i="1" dirty="0">
                  <a:latin typeface="Cambria Math" panose="02040503050406030204" pitchFamily="18" charset="0"/>
                </a:endParaRPr>
              </a:p>
              <a:p>
                <a:r>
                  <a:rPr lang="en-US" dirty="0">
                    <a:solidFill>
                      <a:schemeClr val="tx1"/>
                    </a:solidFill>
                  </a:rPr>
                  <a:t>1</a:t>
                </a:r>
                <a:r>
                  <a:rPr lang="en-US" baseline="30000" dirty="0">
                    <a:solidFill>
                      <a:schemeClr val="tx1"/>
                    </a:solidFill>
                  </a:rPr>
                  <a:t>st</a:t>
                </a:r>
                <a:r>
                  <a:rPr lang="en-US" dirty="0">
                    <a:solidFill>
                      <a:schemeClr val="tx1"/>
                    </a:solidFill>
                  </a:rPr>
                  <a:t> sweep: </a:t>
                </a:r>
              </a:p>
              <a:p>
                <a:pPr lvl="1"/>
                <a:r>
                  <a:rPr lang="en-US" dirty="0">
                    <a:solidFill>
                      <a:schemeClr val="tx1"/>
                    </a:solidFill>
                  </a:rPr>
                  <a:t>for all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(−1+0)</m:t>
                    </m:r>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0"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m:t>
                        </m:r>
                      </m:e>
                    </m:d>
                    <m:r>
                      <a:rPr lang="en-US" b="0" i="1" smtClean="0">
                        <a:latin typeface="Cambria Math" panose="02040503050406030204" pitchFamily="18" charset="0"/>
                      </a:rPr>
                      <m:t>)=−1</m:t>
                    </m:r>
                  </m:oMath>
                </a14:m>
                <a:endParaRPr lang="en-US" dirty="0">
                  <a:solidFill>
                    <a:schemeClr val="tx1"/>
                  </a:solidFill>
                </a:endParaRPr>
              </a:p>
              <a:p>
                <a:r>
                  <a:rPr lang="en-US" dirty="0"/>
                  <a:t>2</a:t>
                </a:r>
                <a:r>
                  <a:rPr lang="en-US" baseline="30000" dirty="0"/>
                  <a:t>nd</a:t>
                </a:r>
                <a:r>
                  <a:rPr lang="en-US" dirty="0"/>
                  <a:t> sweep: </a:t>
                </a:r>
              </a:p>
              <a:p>
                <a:pPr lvl="1"/>
                <a:r>
                  <a:rPr lang="en-US" dirty="0"/>
                  <a:t>For states marked </a:t>
                </a:r>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r>
                      <a:rPr lang="en-US">
                        <a:latin typeface="Cambria Math" panose="02040503050406030204" pitchFamily="18" charset="0"/>
                      </a:rPr>
                      <m:t>+</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1.7</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+(−1−1)</m:t>
                    </m:r>
                    <m:r>
                      <a:rPr lang="en-US" dirty="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1.75</m:t>
                    </m:r>
                  </m:oMath>
                </a14:m>
                <a:endParaRPr lang="en-US" dirty="0"/>
              </a:p>
              <a:p>
                <a:r>
                  <a:rPr lang="en-US" dirty="0"/>
                  <a:t>3</a:t>
                </a:r>
                <a:r>
                  <a:rPr lang="en-US" baseline="30000" dirty="0"/>
                  <a:t>rd</a:t>
                </a:r>
                <a:r>
                  <a:rPr lang="en-US" dirty="0"/>
                  <a:t> sweep: </a:t>
                </a:r>
              </a:p>
              <a:p>
                <a:pPr lvl="1"/>
                <a:r>
                  <a:rPr lang="en-US" dirty="0"/>
                  <a:t>For states marked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.4</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+0</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1.75</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.43</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9</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−1.7</m:t>
                        </m:r>
                      </m:e>
                    </m:d>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−1−1</m:t>
                        </m:r>
                        <m:r>
                          <a:rPr lang="en-US" b="0" i="1" smtClean="0">
                            <a:latin typeface="Cambria Math" panose="02040503050406030204" pitchFamily="18" charset="0"/>
                          </a:rPr>
                          <m:t>.75</m:t>
                        </m:r>
                      </m:e>
                    </m:d>
                    <m:r>
                      <a:rPr lang="en-US"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2.85</m:t>
                    </m:r>
                  </m:oMath>
                </a14:m>
                <a:endParaRPr lang="en-US" dirty="0"/>
              </a:p>
              <a:p>
                <a:pPr lvl="1"/>
                <a:r>
                  <a:rPr lang="en-US" dirty="0"/>
                  <a:t>For states marked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3</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=0.25</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i="1">
                        <a:latin typeface="Cambria Math" panose="02040503050406030204" pitchFamily="18" charset="0"/>
                      </a:rPr>
                      <m:t>+(−1−2)</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e>
                    </m:d>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m:t>
                        </m:r>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3</m:t>
                    </m:r>
                  </m:oMath>
                </a14:m>
                <a:endParaRPr lang="en-US" dirty="0"/>
              </a:p>
              <a:p>
                <a:r>
                  <a:rPr lang="en-US" dirty="0"/>
                  <a:t>Influence of terminal states gradually spreads through the entire grid.</a:t>
                </a:r>
              </a:p>
              <a:p>
                <a:endParaRPr lang="en-US" dirty="0"/>
              </a:p>
              <a:p>
                <a:endParaRPr lang="en-SE" dirty="0"/>
              </a:p>
              <a:p>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A0C7A306-C957-4894-B355-2075B6AF9AA1}"/>
                  </a:ext>
                </a:extLst>
              </p:cNvPr>
              <p:cNvSpPr>
                <a:spLocks noGrp="1" noRot="1" noChangeAspect="1" noMove="1" noResize="1" noEditPoints="1" noAdjustHandles="1" noChangeArrowheads="1" noChangeShapeType="1" noTextEdit="1"/>
              </p:cNvSpPr>
              <p:nvPr>
                <p:ph idx="1"/>
              </p:nvPr>
            </p:nvSpPr>
            <p:spPr>
              <a:xfrm>
                <a:off x="263678" y="838200"/>
                <a:ext cx="8651722" cy="4114800"/>
              </a:xfrm>
              <a:blipFill>
                <a:blip r:embed="rId3"/>
                <a:stretch>
                  <a:fillRect l="-423" t="-533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989FB-D97F-4DCB-B338-3A57C7331A38}"/>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SE"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5" name="Table 6">
                <a:extLst>
                  <a:ext uri="{FF2B5EF4-FFF2-40B4-BE49-F238E27FC236}">
                    <a16:creationId xmlns:a16="http://schemas.microsoft.com/office/drawing/2014/main" id="{0B4E60DC-F013-4CAF-BD95-B3E5A9E3B695}"/>
                  </a:ext>
                </a:extLst>
              </p:cNvPr>
              <p:cNvGraphicFramePr>
                <a:graphicFrameLocks/>
              </p:cNvGraphicFramePr>
              <p:nvPr>
                <p:extLst>
                  <p:ext uri="{D42A27DB-BD31-4B8C-83A1-F6EECF244321}">
                    <p14:modId xmlns:p14="http://schemas.microsoft.com/office/powerpoint/2010/main" val="3097144318"/>
                  </p:ext>
                </p:extLst>
              </p:nvPr>
            </p:nvGraphicFramePr>
            <p:xfrm>
              <a:off x="2434327"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r>
                            <a:rPr lang="en-US" dirty="0"/>
                            <a:t>0</a:t>
                          </a:r>
                          <a:endParaRPr lang="en-SE" dirty="0"/>
                        </a:p>
                      </a:txBody>
                      <a:tcPr>
                        <a:solidFill>
                          <a:schemeClr val="bg1">
                            <a:lumMod val="75000"/>
                          </a:schemeClr>
                        </a:solidFill>
                      </a:tcPr>
                    </a:tc>
                    <a:tc>
                      <a:txBody>
                        <a:bodyPr/>
                        <a:lstStyle/>
                        <a:p>
                          <a:endParaRPr lang="en-SE"/>
                        </a:p>
                      </a:txBody>
                      <a:tcPr>
                        <a:blipFill>
                          <a:blip r:embed="rId4"/>
                          <a:stretch>
                            <a:fillRect l="-102381" t="-7246" r="-203571" b="-310145"/>
                          </a:stretch>
                        </a:blipFill>
                      </a:tcPr>
                    </a:tc>
                    <a:tc>
                      <a:txBody>
                        <a:bodyPr/>
                        <a:lstStyle/>
                        <a:p>
                          <a:endParaRPr lang="en-SE"/>
                        </a:p>
                      </a:txBody>
                      <a:tcPr>
                        <a:blipFill>
                          <a:blip r:embed="rId4"/>
                          <a:stretch>
                            <a:fillRect l="-200000" t="-7246" r="-101176" b="-310145"/>
                          </a:stretch>
                        </a:blipFill>
                      </a:tcPr>
                    </a:tc>
                    <a:tc>
                      <a:txBody>
                        <a:bodyPr/>
                        <a:lstStyle/>
                        <a:p>
                          <a:endParaRPr lang="en-SE"/>
                        </a:p>
                      </a:txBody>
                      <a:tcPr>
                        <a:blipFill>
                          <a:blip r:embed="rId4"/>
                          <a:stretch>
                            <a:fillRect l="-303571" t="-7246"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4"/>
                          <a:stretch>
                            <a:fillRect l="-1176" t="-107246" r="-300000" b="-210145"/>
                          </a:stretch>
                        </a:blipFill>
                      </a:tcPr>
                    </a:tc>
                    <a:tc>
                      <a:txBody>
                        <a:bodyPr/>
                        <a:lstStyle/>
                        <a:p>
                          <a:endParaRPr lang="en-SE"/>
                        </a:p>
                      </a:txBody>
                      <a:tcPr>
                        <a:blipFill>
                          <a:blip r:embed="rId4"/>
                          <a:stretch>
                            <a:fillRect l="-102381" t="-107246" r="-203571" b="-210145"/>
                          </a:stretch>
                        </a:blipFill>
                      </a:tcPr>
                    </a:tc>
                    <a:tc>
                      <a:txBody>
                        <a:bodyPr/>
                        <a:lstStyle/>
                        <a:p>
                          <a:endParaRPr lang="en-SE"/>
                        </a:p>
                      </a:txBody>
                      <a:tcPr>
                        <a:blipFill>
                          <a:blip r:embed="rId4"/>
                          <a:stretch>
                            <a:fillRect l="-200000" t="-107246" r="-101176" b="-210145"/>
                          </a:stretch>
                        </a:blipFill>
                      </a:tcPr>
                    </a:tc>
                    <a:tc>
                      <a:txBody>
                        <a:bodyPr/>
                        <a:lstStyle/>
                        <a:p>
                          <a:endParaRPr lang="en-SE"/>
                        </a:p>
                      </a:txBody>
                      <a:tcPr>
                        <a:blipFill>
                          <a:blip r:embed="rId4"/>
                          <a:stretch>
                            <a:fillRect l="-303571" t="-107246"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4"/>
                          <a:stretch>
                            <a:fillRect l="-1176" t="-207246" r="-300000" b="-110145"/>
                          </a:stretch>
                        </a:blipFill>
                      </a:tcPr>
                    </a:tc>
                    <a:tc>
                      <a:txBody>
                        <a:bodyPr/>
                        <a:lstStyle/>
                        <a:p>
                          <a:endParaRPr lang="en-SE"/>
                        </a:p>
                      </a:txBody>
                      <a:tcPr>
                        <a:blipFill>
                          <a:blip r:embed="rId4"/>
                          <a:stretch>
                            <a:fillRect l="-102381" t="-207246" r="-203571" b="-110145"/>
                          </a:stretch>
                        </a:blipFill>
                      </a:tcPr>
                    </a:tc>
                    <a:tc>
                      <a:txBody>
                        <a:bodyPr/>
                        <a:lstStyle/>
                        <a:p>
                          <a:endParaRPr lang="en-SE"/>
                        </a:p>
                      </a:txBody>
                      <a:tcPr>
                        <a:blipFill>
                          <a:blip r:embed="rId4"/>
                          <a:stretch>
                            <a:fillRect l="-200000" t="-207246" r="-101176" b="-110145"/>
                          </a:stretch>
                        </a:blipFill>
                      </a:tcPr>
                    </a:tc>
                    <a:tc>
                      <a:txBody>
                        <a:bodyPr/>
                        <a:lstStyle/>
                        <a:p>
                          <a:endParaRPr lang="en-SE"/>
                        </a:p>
                      </a:txBody>
                      <a:tcPr>
                        <a:blipFill>
                          <a:blip r:embed="rId4"/>
                          <a:stretch>
                            <a:fillRect l="-303571" t="-207246"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4"/>
                          <a:stretch>
                            <a:fillRect l="-1176" t="-307246" r="-300000" b="-10145"/>
                          </a:stretch>
                        </a:blipFill>
                      </a:tcPr>
                    </a:tc>
                    <a:tc>
                      <a:txBody>
                        <a:bodyPr/>
                        <a:lstStyle/>
                        <a:p>
                          <a:endParaRPr lang="en-SE"/>
                        </a:p>
                      </a:txBody>
                      <a:tcPr>
                        <a:blipFill>
                          <a:blip r:embed="rId4"/>
                          <a:stretch>
                            <a:fillRect l="-102381" t="-307246" r="-203571" b="-10145"/>
                          </a:stretch>
                        </a:blipFill>
                      </a:tcPr>
                    </a:tc>
                    <a:tc>
                      <a:txBody>
                        <a:bodyPr/>
                        <a:lstStyle/>
                        <a:p>
                          <a:endParaRPr lang="en-SE"/>
                        </a:p>
                      </a:txBody>
                      <a:tcPr>
                        <a:blipFill>
                          <a:blip r:embed="rId4"/>
                          <a:stretch>
                            <a:fillRect l="-200000" t="-307246"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7" name="Table 6">
                <a:extLst>
                  <a:ext uri="{FF2B5EF4-FFF2-40B4-BE49-F238E27FC236}">
                    <a16:creationId xmlns:a16="http://schemas.microsoft.com/office/drawing/2014/main" id="{697490A2-4976-4836-8657-598A766EAE13}"/>
                  </a:ext>
                </a:extLst>
              </p:cNvPr>
              <p:cNvGraphicFramePr>
                <a:graphicFrameLocks/>
              </p:cNvGraphicFramePr>
              <p:nvPr>
                <p:extLst>
                  <p:ext uri="{D42A27DB-BD31-4B8C-83A1-F6EECF244321}">
                    <p14:modId xmlns:p14="http://schemas.microsoft.com/office/powerpoint/2010/main" val="2061197275"/>
                  </p:ext>
                </p:extLst>
              </p:nvPr>
            </p:nvGraphicFramePr>
            <p:xfrm>
              <a:off x="228600" y="4472928"/>
              <a:ext cx="1992630" cy="1676400"/>
            </p:xfrm>
            <a:graphic>
              <a:graphicData uri="http://schemas.openxmlformats.org/drawingml/2006/table">
                <a:tbl>
                  <a:tblPr firstRow="1" bandRow="1">
                    <a:tableStyleId>{5940675A-B579-460E-94D1-54222C63F5DA}</a:tableStyleId>
                  </a:tblPr>
                  <a:tblGrid>
                    <a:gridCol w="44958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5"/>
                          <a:stretch>
                            <a:fillRect l="-1351" t="-1449" r="-345946" b="-302899"/>
                          </a:stretch>
                        </a:blipFill>
                      </a:tcPr>
                    </a:tc>
                    <a:tc>
                      <a:txBody>
                        <a:bodyPr/>
                        <a:lstStyle/>
                        <a:p>
                          <a:endParaRPr lang="en-SE"/>
                        </a:p>
                      </a:txBody>
                      <a:tcPr>
                        <a:blipFill>
                          <a:blip r:embed="rId5"/>
                          <a:stretch>
                            <a:fillRect l="-88235" t="-1449" r="-201176" b="-302899"/>
                          </a:stretch>
                        </a:blipFill>
                      </a:tcPr>
                    </a:tc>
                    <a:tc>
                      <a:txBody>
                        <a:bodyPr/>
                        <a:lstStyle/>
                        <a:p>
                          <a:endParaRPr lang="en-SE"/>
                        </a:p>
                      </a:txBody>
                      <a:tcPr>
                        <a:blipFill>
                          <a:blip r:embed="rId5"/>
                          <a:stretch>
                            <a:fillRect l="-190476" t="-1449" r="-103571" b="-302899"/>
                          </a:stretch>
                        </a:blipFill>
                      </a:tcPr>
                    </a:tc>
                    <a:tc>
                      <a:txBody>
                        <a:bodyPr/>
                        <a:lstStyle/>
                        <a:p>
                          <a:endParaRPr lang="en-SE"/>
                        </a:p>
                      </a:txBody>
                      <a:tcPr>
                        <a:blipFill>
                          <a:blip r:embed="rId5"/>
                          <a:stretch>
                            <a:fillRect l="-287059" t="-1449" r="-2353" b="-302899"/>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5"/>
                          <a:stretch>
                            <a:fillRect l="-1351" t="-101449" r="-345946" b="-202899"/>
                          </a:stretch>
                        </a:blipFill>
                      </a:tcPr>
                    </a:tc>
                    <a:tc>
                      <a:txBody>
                        <a:bodyPr/>
                        <a:lstStyle/>
                        <a:p>
                          <a:endParaRPr lang="en-SE"/>
                        </a:p>
                      </a:txBody>
                      <a:tcPr>
                        <a:blipFill>
                          <a:blip r:embed="rId5"/>
                          <a:stretch>
                            <a:fillRect l="-88235" t="-101449" r="-201176" b="-202899"/>
                          </a:stretch>
                        </a:blipFill>
                      </a:tcPr>
                    </a:tc>
                    <a:tc>
                      <a:txBody>
                        <a:bodyPr/>
                        <a:lstStyle/>
                        <a:p>
                          <a:endParaRPr lang="en-SE"/>
                        </a:p>
                      </a:txBody>
                      <a:tcPr>
                        <a:blipFill>
                          <a:blip r:embed="rId5"/>
                          <a:stretch>
                            <a:fillRect l="-190476" t="-101449" r="-103571" b="-202899"/>
                          </a:stretch>
                        </a:blipFill>
                      </a:tcPr>
                    </a:tc>
                    <a:tc>
                      <a:txBody>
                        <a:bodyPr/>
                        <a:lstStyle/>
                        <a:p>
                          <a:endParaRPr lang="en-SE"/>
                        </a:p>
                      </a:txBody>
                      <a:tcPr>
                        <a:blipFill>
                          <a:blip r:embed="rId5"/>
                          <a:stretch>
                            <a:fillRect l="-287059" t="-101449" r="-2353" b="-202899"/>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5"/>
                          <a:stretch>
                            <a:fillRect l="-1351" t="-201449" r="-345946" b="-102899"/>
                          </a:stretch>
                        </a:blipFill>
                      </a:tcPr>
                    </a:tc>
                    <a:tc>
                      <a:txBody>
                        <a:bodyPr/>
                        <a:lstStyle/>
                        <a:p>
                          <a:endParaRPr lang="en-SE"/>
                        </a:p>
                      </a:txBody>
                      <a:tcPr>
                        <a:blipFill>
                          <a:blip r:embed="rId5"/>
                          <a:stretch>
                            <a:fillRect l="-88235" t="-201449" r="-201176" b="-102899"/>
                          </a:stretch>
                        </a:blipFill>
                      </a:tcPr>
                    </a:tc>
                    <a:tc>
                      <a:txBody>
                        <a:bodyPr/>
                        <a:lstStyle/>
                        <a:p>
                          <a:endParaRPr lang="en-SE"/>
                        </a:p>
                      </a:txBody>
                      <a:tcPr>
                        <a:blipFill>
                          <a:blip r:embed="rId5"/>
                          <a:stretch>
                            <a:fillRect l="-190476" t="-201449" r="-103571" b="-102899"/>
                          </a:stretch>
                        </a:blipFill>
                      </a:tcPr>
                    </a:tc>
                    <a:tc>
                      <a:txBody>
                        <a:bodyPr/>
                        <a:lstStyle/>
                        <a:p>
                          <a:endParaRPr lang="en-SE"/>
                        </a:p>
                      </a:txBody>
                      <a:tcPr>
                        <a:blipFill>
                          <a:blip r:embed="rId5"/>
                          <a:stretch>
                            <a:fillRect l="-287059" t="-201449" r="-2353" b="-102899"/>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5"/>
                          <a:stretch>
                            <a:fillRect l="-1351" t="-301449" r="-345946" b="-2899"/>
                          </a:stretch>
                        </a:blipFill>
                      </a:tcPr>
                    </a:tc>
                    <a:tc>
                      <a:txBody>
                        <a:bodyPr/>
                        <a:lstStyle/>
                        <a:p>
                          <a:endParaRPr lang="en-SE"/>
                        </a:p>
                      </a:txBody>
                      <a:tcPr>
                        <a:blipFill>
                          <a:blip r:embed="rId5"/>
                          <a:stretch>
                            <a:fillRect l="-88235" t="-301449" r="-201176" b="-2899"/>
                          </a:stretch>
                        </a:blipFill>
                      </a:tcPr>
                    </a:tc>
                    <a:tc>
                      <a:txBody>
                        <a:bodyPr/>
                        <a:lstStyle/>
                        <a:p>
                          <a:endParaRPr lang="en-SE"/>
                        </a:p>
                      </a:txBody>
                      <a:tcPr>
                        <a:blipFill>
                          <a:blip r:embed="rId5"/>
                          <a:stretch>
                            <a:fillRect l="-190476" t="-301449" r="-103571" b="-2899"/>
                          </a:stretch>
                        </a:blipFill>
                      </a:tcPr>
                    </a:tc>
                    <a:tc>
                      <a:txBody>
                        <a:bodyPr/>
                        <a:lstStyle/>
                        <a:p>
                          <a:endParaRPr lang="en-SE"/>
                        </a:p>
                      </a:txBody>
                      <a:tcPr>
                        <a:blipFill>
                          <a:blip r:embed="rId5"/>
                          <a:stretch>
                            <a:fillRect l="-287059" t="-301449" r="-2353" b="-2899"/>
                          </a:stretch>
                        </a:blip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1.7</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−1.7</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9" name="Table 6">
                <a:extLst>
                  <a:ext uri="{FF2B5EF4-FFF2-40B4-BE49-F238E27FC236}">
                    <a16:creationId xmlns:a16="http://schemas.microsoft.com/office/drawing/2014/main" id="{48BCE67A-EC39-4D20-8AD7-BA1E383CEFED}"/>
                  </a:ext>
                </a:extLst>
              </p:cNvPr>
              <p:cNvGraphicFramePr>
                <a:graphicFrameLocks/>
              </p:cNvGraphicFramePr>
              <p:nvPr>
                <p:extLst>
                  <p:ext uri="{D42A27DB-BD31-4B8C-83A1-F6EECF244321}">
                    <p14:modId xmlns:p14="http://schemas.microsoft.com/office/powerpoint/2010/main" val="2848302144"/>
                  </p:ext>
                </p:extLst>
              </p:nvPr>
            </p:nvGraphicFramePr>
            <p:xfrm>
              <a:off x="4704824"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6"/>
                          <a:stretch>
                            <a:fillRect l="-1176" t="-1449" r="-301176" b="-310145"/>
                          </a:stretch>
                        </a:blipFill>
                      </a:tcPr>
                    </a:tc>
                    <a:tc>
                      <a:txBody>
                        <a:bodyPr/>
                        <a:lstStyle/>
                        <a:p>
                          <a:endParaRPr lang="en-SE"/>
                        </a:p>
                      </a:txBody>
                      <a:tcPr>
                        <a:blipFill>
                          <a:blip r:embed="rId6"/>
                          <a:stretch>
                            <a:fillRect l="-101176" t="-1449" r="-201176" b="-310145"/>
                          </a:stretch>
                        </a:blipFill>
                      </a:tcPr>
                    </a:tc>
                    <a:tc>
                      <a:txBody>
                        <a:bodyPr/>
                        <a:lstStyle/>
                        <a:p>
                          <a:endParaRPr lang="en-SE"/>
                        </a:p>
                      </a:txBody>
                      <a:tcPr>
                        <a:blipFill>
                          <a:blip r:embed="rId6"/>
                          <a:stretch>
                            <a:fillRect l="-203571" t="-1449" r="-103571" b="-310145"/>
                          </a:stretch>
                        </a:blipFill>
                      </a:tcPr>
                    </a:tc>
                    <a:tc>
                      <a:txBody>
                        <a:bodyPr/>
                        <a:lstStyle/>
                        <a:p>
                          <a:endParaRPr lang="en-SE"/>
                        </a:p>
                      </a:txBody>
                      <a:tcPr>
                        <a:blipFill>
                          <a:blip r:embed="rId6"/>
                          <a:stretch>
                            <a:fillRect l="-300000" t="-1449" r="-2353"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6"/>
                          <a:stretch>
                            <a:fillRect l="-1176" t="-101449" r="-301176" b="-210145"/>
                          </a:stretch>
                        </a:blipFill>
                      </a:tcPr>
                    </a:tc>
                    <a:tc>
                      <a:txBody>
                        <a:bodyPr/>
                        <a:lstStyle/>
                        <a:p>
                          <a:endParaRPr lang="en-SE"/>
                        </a:p>
                      </a:txBody>
                      <a:tcPr>
                        <a:blipFill>
                          <a:blip r:embed="rId6"/>
                          <a:stretch>
                            <a:fillRect l="-101176" t="-101449" r="-201176" b="-210145"/>
                          </a:stretch>
                        </a:blipFill>
                      </a:tcPr>
                    </a:tc>
                    <a:tc>
                      <a:txBody>
                        <a:bodyPr/>
                        <a:lstStyle/>
                        <a:p>
                          <a:endParaRPr lang="en-SE"/>
                        </a:p>
                      </a:txBody>
                      <a:tcPr>
                        <a:blipFill>
                          <a:blip r:embed="rId6"/>
                          <a:stretch>
                            <a:fillRect l="-203571" t="-101449" r="-103571" b="-210145"/>
                          </a:stretch>
                        </a:blipFill>
                      </a:tcPr>
                    </a:tc>
                    <a:tc>
                      <a:txBody>
                        <a:bodyPr/>
                        <a:lstStyle/>
                        <a:p>
                          <a:endParaRPr lang="en-SE"/>
                        </a:p>
                      </a:txBody>
                      <a:tcPr>
                        <a:blipFill>
                          <a:blip r:embed="rId6"/>
                          <a:stretch>
                            <a:fillRect l="-300000" t="-101449" r="-2353"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6"/>
                          <a:stretch>
                            <a:fillRect l="-1176" t="-201449" r="-301176" b="-110145"/>
                          </a:stretch>
                        </a:blipFill>
                      </a:tcPr>
                    </a:tc>
                    <a:tc>
                      <a:txBody>
                        <a:bodyPr/>
                        <a:lstStyle/>
                        <a:p>
                          <a:endParaRPr lang="en-SE"/>
                        </a:p>
                      </a:txBody>
                      <a:tcPr>
                        <a:blipFill>
                          <a:blip r:embed="rId6"/>
                          <a:stretch>
                            <a:fillRect l="-101176" t="-201449" r="-201176" b="-110145"/>
                          </a:stretch>
                        </a:blipFill>
                      </a:tcPr>
                    </a:tc>
                    <a:tc>
                      <a:txBody>
                        <a:bodyPr/>
                        <a:lstStyle/>
                        <a:p>
                          <a:endParaRPr lang="en-SE"/>
                        </a:p>
                      </a:txBody>
                      <a:tcPr>
                        <a:blipFill>
                          <a:blip r:embed="rId6"/>
                          <a:stretch>
                            <a:fillRect l="-203571" t="-201449" r="-103571" b="-110145"/>
                          </a:stretch>
                        </a:blipFill>
                      </a:tcPr>
                    </a:tc>
                    <a:tc>
                      <a:txBody>
                        <a:bodyPr/>
                        <a:lstStyle/>
                        <a:p>
                          <a:endParaRPr lang="en-SE"/>
                        </a:p>
                      </a:txBody>
                      <a:tcPr>
                        <a:blipFill>
                          <a:blip r:embed="rId6"/>
                          <a:stretch>
                            <a:fillRect l="-300000" t="-201449" r="-2353"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6"/>
                          <a:stretch>
                            <a:fillRect l="-1176" t="-301449" r="-301176" b="-10145"/>
                          </a:stretch>
                        </a:blipFill>
                      </a:tcPr>
                    </a:tc>
                    <a:tc>
                      <a:txBody>
                        <a:bodyPr/>
                        <a:lstStyle/>
                        <a:p>
                          <a:endParaRPr lang="en-SE"/>
                        </a:p>
                      </a:txBody>
                      <a:tcPr>
                        <a:blipFill>
                          <a:blip r:embed="rId6"/>
                          <a:stretch>
                            <a:fillRect l="-101176" t="-301449" r="-201176" b="-10145"/>
                          </a:stretch>
                        </a:blipFill>
                      </a:tcPr>
                    </a:tc>
                    <a:tc>
                      <a:txBody>
                        <a:bodyPr/>
                        <a:lstStyle/>
                        <a:p>
                          <a:endParaRPr lang="en-SE"/>
                        </a:p>
                      </a:txBody>
                      <a:tcPr>
                        <a:blipFill>
                          <a:blip r:embed="rId6"/>
                          <a:stretch>
                            <a:fillRect l="-203571" t="-301449" r="-103571"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SE" dirty="0"/>
                        </a:p>
                      </a:txBody>
                      <a:tcP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m:t>
                                </m:r>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extLst>
                      <a:ext uri="{0D108BD9-81ED-4DB2-BD59-A6C34878D82A}">
                        <a16:rowId xmlns:a16="http://schemas.microsoft.com/office/drawing/2014/main" val="2007137283"/>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extLst>
                      <a:ext uri="{0D108BD9-81ED-4DB2-BD59-A6C34878D82A}">
                        <a16:rowId xmlns:a16="http://schemas.microsoft.com/office/drawing/2014/main" val="2412657470"/>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dirty="0"/>
                        </a:p>
                      </a:txBody>
                      <a:tcPr/>
                    </a:tc>
                    <a:extLst>
                      <a:ext uri="{0D108BD9-81ED-4DB2-BD59-A6C34878D82A}">
                        <a16:rowId xmlns:a16="http://schemas.microsoft.com/office/drawing/2014/main" val="2527372887"/>
                      </a:ext>
                    </a:extLst>
                  </a:tr>
                  <a:tr h="41910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3</m:t>
                                </m:r>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.9</m:t>
                                </m:r>
                              </m:oMath>
                            </m:oMathPara>
                          </a14:m>
                          <a:endParaRPr lang="en-SE"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2.4</m:t>
                                </m:r>
                              </m:oMath>
                            </m:oMathPara>
                          </a14:m>
                          <a:endParaRPr lang="en-SE" baseline="-25000" dirty="0"/>
                        </a:p>
                      </a:txBody>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Choice>
        <mc:Fallback xmlns="">
          <p:graphicFrame>
            <p:nvGraphicFramePr>
              <p:cNvPr id="12" name="Table 6">
                <a:extLst>
                  <a:ext uri="{FF2B5EF4-FFF2-40B4-BE49-F238E27FC236}">
                    <a16:creationId xmlns:a16="http://schemas.microsoft.com/office/drawing/2014/main" id="{A97037E1-7653-4ADB-967B-B684FE93F5C7}"/>
                  </a:ext>
                </a:extLst>
              </p:cNvPr>
              <p:cNvGraphicFramePr>
                <a:graphicFrameLocks/>
              </p:cNvGraphicFramePr>
              <p:nvPr>
                <p:extLst>
                  <p:ext uri="{D42A27DB-BD31-4B8C-83A1-F6EECF244321}">
                    <p14:modId xmlns:p14="http://schemas.microsoft.com/office/powerpoint/2010/main" val="3968651061"/>
                  </p:ext>
                </p:extLst>
              </p:nvPr>
            </p:nvGraphicFramePr>
            <p:xfrm>
              <a:off x="6975322" y="4472928"/>
              <a:ext cx="2057400" cy="1676400"/>
            </p:xfrm>
            <a:graphic>
              <a:graphicData uri="http://schemas.openxmlformats.org/drawingml/2006/table">
                <a:tbl>
                  <a:tblPr firstRow="1" bandRow="1">
                    <a:tableStyleId>{5940675A-B579-460E-94D1-54222C63F5DA}</a:tableStyleId>
                  </a:tblPr>
                  <a:tblGrid>
                    <a:gridCol w="514350">
                      <a:extLst>
                        <a:ext uri="{9D8B030D-6E8A-4147-A177-3AD203B41FA5}">
                          <a16:colId xmlns:a16="http://schemas.microsoft.com/office/drawing/2014/main" val="529427173"/>
                        </a:ext>
                      </a:extLst>
                    </a:gridCol>
                    <a:gridCol w="514350">
                      <a:extLst>
                        <a:ext uri="{9D8B030D-6E8A-4147-A177-3AD203B41FA5}">
                          <a16:colId xmlns:a16="http://schemas.microsoft.com/office/drawing/2014/main" val="855658759"/>
                        </a:ext>
                      </a:extLst>
                    </a:gridCol>
                    <a:gridCol w="514350">
                      <a:extLst>
                        <a:ext uri="{9D8B030D-6E8A-4147-A177-3AD203B41FA5}">
                          <a16:colId xmlns:a16="http://schemas.microsoft.com/office/drawing/2014/main" val="1975881325"/>
                        </a:ext>
                      </a:extLst>
                    </a:gridCol>
                    <a:gridCol w="514350">
                      <a:extLst>
                        <a:ext uri="{9D8B030D-6E8A-4147-A177-3AD203B41FA5}">
                          <a16:colId xmlns:a16="http://schemas.microsoft.com/office/drawing/2014/main" val="2396689230"/>
                        </a:ext>
                      </a:extLst>
                    </a:gridCol>
                  </a:tblGrid>
                  <a:tr h="419100">
                    <a:tc>
                      <a:txBody>
                        <a:bodyPr/>
                        <a:lstStyle/>
                        <a:p>
                          <a:endParaRPr lang="en-SE"/>
                        </a:p>
                      </a:txBody>
                      <a:tcPr>
                        <a:blipFill>
                          <a:blip r:embed="rId7"/>
                          <a:stretch>
                            <a:fillRect l="-1176" t="-1449" r="-300000" b="-310145"/>
                          </a:stretch>
                        </a:blipFill>
                      </a:tcPr>
                    </a:tc>
                    <a:tc>
                      <a:txBody>
                        <a:bodyPr/>
                        <a:lstStyle/>
                        <a:p>
                          <a:endParaRPr lang="en-SE"/>
                        </a:p>
                      </a:txBody>
                      <a:tcPr>
                        <a:blipFill>
                          <a:blip r:embed="rId7"/>
                          <a:stretch>
                            <a:fillRect l="-102381" t="-1449" r="-203571" b="-310145"/>
                          </a:stretch>
                        </a:blipFill>
                      </a:tcPr>
                    </a:tc>
                    <a:tc>
                      <a:txBody>
                        <a:bodyPr/>
                        <a:lstStyle/>
                        <a:p>
                          <a:endParaRPr lang="en-SE"/>
                        </a:p>
                      </a:txBody>
                      <a:tcPr>
                        <a:blipFill>
                          <a:blip r:embed="rId7"/>
                          <a:stretch>
                            <a:fillRect l="-200000" t="-1449" r="-101176" b="-310145"/>
                          </a:stretch>
                        </a:blipFill>
                      </a:tcPr>
                    </a:tc>
                    <a:tc>
                      <a:txBody>
                        <a:bodyPr/>
                        <a:lstStyle/>
                        <a:p>
                          <a:endParaRPr lang="en-SE"/>
                        </a:p>
                      </a:txBody>
                      <a:tcPr>
                        <a:blipFill>
                          <a:blip r:embed="rId7"/>
                          <a:stretch>
                            <a:fillRect l="-303571" t="-1449" r="-2381" b="-310145"/>
                          </a:stretch>
                        </a:blipFill>
                      </a:tcPr>
                    </a:tc>
                    <a:extLst>
                      <a:ext uri="{0D108BD9-81ED-4DB2-BD59-A6C34878D82A}">
                        <a16:rowId xmlns:a16="http://schemas.microsoft.com/office/drawing/2014/main" val="2007137283"/>
                      </a:ext>
                    </a:extLst>
                  </a:tr>
                  <a:tr h="419100">
                    <a:tc>
                      <a:txBody>
                        <a:bodyPr/>
                        <a:lstStyle/>
                        <a:p>
                          <a:endParaRPr lang="en-SE"/>
                        </a:p>
                      </a:txBody>
                      <a:tcPr>
                        <a:blipFill>
                          <a:blip r:embed="rId7"/>
                          <a:stretch>
                            <a:fillRect l="-1176" t="-101449" r="-300000" b="-210145"/>
                          </a:stretch>
                        </a:blipFill>
                      </a:tcPr>
                    </a:tc>
                    <a:tc>
                      <a:txBody>
                        <a:bodyPr/>
                        <a:lstStyle/>
                        <a:p>
                          <a:endParaRPr lang="en-SE"/>
                        </a:p>
                      </a:txBody>
                      <a:tcPr>
                        <a:blipFill>
                          <a:blip r:embed="rId7"/>
                          <a:stretch>
                            <a:fillRect l="-102381" t="-101449" r="-203571" b="-210145"/>
                          </a:stretch>
                        </a:blipFill>
                      </a:tcPr>
                    </a:tc>
                    <a:tc>
                      <a:txBody>
                        <a:bodyPr/>
                        <a:lstStyle/>
                        <a:p>
                          <a:endParaRPr lang="en-SE"/>
                        </a:p>
                      </a:txBody>
                      <a:tcPr>
                        <a:blipFill>
                          <a:blip r:embed="rId7"/>
                          <a:stretch>
                            <a:fillRect l="-200000" t="-101449" r="-101176" b="-210145"/>
                          </a:stretch>
                        </a:blipFill>
                      </a:tcPr>
                    </a:tc>
                    <a:tc>
                      <a:txBody>
                        <a:bodyPr/>
                        <a:lstStyle/>
                        <a:p>
                          <a:endParaRPr lang="en-SE"/>
                        </a:p>
                      </a:txBody>
                      <a:tcPr>
                        <a:blipFill>
                          <a:blip r:embed="rId7"/>
                          <a:stretch>
                            <a:fillRect l="-303571" t="-101449" r="-2381" b="-210145"/>
                          </a:stretch>
                        </a:blipFill>
                      </a:tcPr>
                    </a:tc>
                    <a:extLst>
                      <a:ext uri="{0D108BD9-81ED-4DB2-BD59-A6C34878D82A}">
                        <a16:rowId xmlns:a16="http://schemas.microsoft.com/office/drawing/2014/main" val="2412657470"/>
                      </a:ext>
                    </a:extLst>
                  </a:tr>
                  <a:tr h="419100">
                    <a:tc>
                      <a:txBody>
                        <a:bodyPr/>
                        <a:lstStyle/>
                        <a:p>
                          <a:endParaRPr lang="en-SE"/>
                        </a:p>
                      </a:txBody>
                      <a:tcPr>
                        <a:blipFill>
                          <a:blip r:embed="rId7"/>
                          <a:stretch>
                            <a:fillRect l="-1176" t="-201449" r="-300000" b="-110145"/>
                          </a:stretch>
                        </a:blipFill>
                      </a:tcPr>
                    </a:tc>
                    <a:tc>
                      <a:txBody>
                        <a:bodyPr/>
                        <a:lstStyle/>
                        <a:p>
                          <a:endParaRPr lang="en-SE"/>
                        </a:p>
                      </a:txBody>
                      <a:tcPr>
                        <a:blipFill>
                          <a:blip r:embed="rId7"/>
                          <a:stretch>
                            <a:fillRect l="-102381" t="-201449" r="-203571" b="-110145"/>
                          </a:stretch>
                        </a:blipFill>
                      </a:tcPr>
                    </a:tc>
                    <a:tc>
                      <a:txBody>
                        <a:bodyPr/>
                        <a:lstStyle/>
                        <a:p>
                          <a:endParaRPr lang="en-SE"/>
                        </a:p>
                      </a:txBody>
                      <a:tcPr>
                        <a:blipFill>
                          <a:blip r:embed="rId7"/>
                          <a:stretch>
                            <a:fillRect l="-200000" t="-201449" r="-101176" b="-110145"/>
                          </a:stretch>
                        </a:blipFill>
                      </a:tcPr>
                    </a:tc>
                    <a:tc>
                      <a:txBody>
                        <a:bodyPr/>
                        <a:lstStyle/>
                        <a:p>
                          <a:endParaRPr lang="en-SE"/>
                        </a:p>
                      </a:txBody>
                      <a:tcPr>
                        <a:blipFill>
                          <a:blip r:embed="rId7"/>
                          <a:stretch>
                            <a:fillRect l="-303571" t="-201449" r="-2381" b="-110145"/>
                          </a:stretch>
                        </a:blipFill>
                      </a:tcPr>
                    </a:tc>
                    <a:extLst>
                      <a:ext uri="{0D108BD9-81ED-4DB2-BD59-A6C34878D82A}">
                        <a16:rowId xmlns:a16="http://schemas.microsoft.com/office/drawing/2014/main" val="2527372887"/>
                      </a:ext>
                    </a:extLst>
                  </a:tr>
                  <a:tr h="419100">
                    <a:tc>
                      <a:txBody>
                        <a:bodyPr/>
                        <a:lstStyle/>
                        <a:p>
                          <a:endParaRPr lang="en-SE"/>
                        </a:p>
                      </a:txBody>
                      <a:tcPr>
                        <a:blipFill>
                          <a:blip r:embed="rId7"/>
                          <a:stretch>
                            <a:fillRect l="-1176" t="-301449" r="-300000" b="-10145"/>
                          </a:stretch>
                        </a:blipFill>
                      </a:tcPr>
                    </a:tc>
                    <a:tc>
                      <a:txBody>
                        <a:bodyPr/>
                        <a:lstStyle/>
                        <a:p>
                          <a:endParaRPr lang="en-SE"/>
                        </a:p>
                      </a:txBody>
                      <a:tcPr>
                        <a:blipFill>
                          <a:blip r:embed="rId7"/>
                          <a:stretch>
                            <a:fillRect l="-102381" t="-301449" r="-203571" b="-10145"/>
                          </a:stretch>
                        </a:blipFill>
                      </a:tcPr>
                    </a:tc>
                    <a:tc>
                      <a:txBody>
                        <a:bodyPr/>
                        <a:lstStyle/>
                        <a:p>
                          <a:endParaRPr lang="en-SE"/>
                        </a:p>
                      </a:txBody>
                      <a:tcPr>
                        <a:blipFill>
                          <a:blip r:embed="rId7"/>
                          <a:stretch>
                            <a:fillRect l="-200000" t="-301449" r="-101176" b="-10145"/>
                          </a:stretch>
                        </a:blipFill>
                      </a:tcPr>
                    </a:tc>
                    <a:tc>
                      <a:txBody>
                        <a:bodyPr/>
                        <a:lstStyle/>
                        <a:p>
                          <a:pPr algn="ctr"/>
                          <a:r>
                            <a:rPr lang="en-US" dirty="0"/>
                            <a:t>0</a:t>
                          </a:r>
                          <a:endParaRPr lang="en-SE" dirty="0"/>
                        </a:p>
                      </a:txBody>
                      <a:tcPr>
                        <a:solidFill>
                          <a:schemeClr val="bg1">
                            <a:lumMod val="75000"/>
                          </a:schemeClr>
                        </a:solidFill>
                      </a:tcPr>
                    </a:tc>
                    <a:extLst>
                      <a:ext uri="{0D108BD9-81ED-4DB2-BD59-A6C34878D82A}">
                        <a16:rowId xmlns:a16="http://schemas.microsoft.com/office/drawing/2014/main" val="412715158"/>
                      </a:ext>
                    </a:extLst>
                  </a:tr>
                </a:tbl>
              </a:graphicData>
            </a:graphic>
          </p:graphicFrame>
        </mc:Fallback>
      </mc:AlternateContent>
      <p:sp>
        <p:nvSpPr>
          <p:cNvPr id="13" name="TextBox 12">
            <a:extLst>
              <a:ext uri="{FF2B5EF4-FFF2-40B4-BE49-F238E27FC236}">
                <a16:creationId xmlns:a16="http://schemas.microsoft.com/office/drawing/2014/main" id="{9ADAFD6B-3EE1-4DDA-BC10-BAD39A90A3C4}"/>
              </a:ext>
            </a:extLst>
          </p:cNvPr>
          <p:cNvSpPr txBox="1"/>
          <p:nvPr/>
        </p:nvSpPr>
        <p:spPr>
          <a:xfrm>
            <a:off x="762000" y="6183868"/>
            <a:ext cx="723275" cy="369332"/>
          </a:xfrm>
          <a:prstGeom prst="rect">
            <a:avLst/>
          </a:prstGeom>
          <a:noFill/>
        </p:spPr>
        <p:txBody>
          <a:bodyPr wrap="none" rtlCol="0">
            <a:spAutoFit/>
          </a:bodyPr>
          <a:lstStyle/>
          <a:p>
            <a:r>
              <a:rPr lang="en-US" dirty="0"/>
              <a:t>Initial</a:t>
            </a:r>
            <a:endParaRPr lang="en-SE" dirty="0"/>
          </a:p>
        </p:txBody>
      </p:sp>
      <p:sp>
        <p:nvSpPr>
          <p:cNvPr id="14" name="TextBox 13">
            <a:extLst>
              <a:ext uri="{FF2B5EF4-FFF2-40B4-BE49-F238E27FC236}">
                <a16:creationId xmlns:a16="http://schemas.microsoft.com/office/drawing/2014/main" id="{D6AC7B84-3755-460C-994F-84277440537D}"/>
              </a:ext>
            </a:extLst>
          </p:cNvPr>
          <p:cNvSpPr txBox="1"/>
          <p:nvPr/>
        </p:nvSpPr>
        <p:spPr>
          <a:xfrm>
            <a:off x="2605260" y="6183868"/>
            <a:ext cx="1715534" cy="369332"/>
          </a:xfrm>
          <a:prstGeom prst="rect">
            <a:avLst/>
          </a:prstGeom>
          <a:noFill/>
        </p:spPr>
        <p:txBody>
          <a:bodyPr wrap="none" rtlCol="0">
            <a:spAutoFit/>
          </a:bodyPr>
          <a:lstStyle/>
          <a:p>
            <a:r>
              <a:rPr lang="en-US" dirty="0"/>
              <a:t>After 1</a:t>
            </a:r>
            <a:r>
              <a:rPr lang="en-US" baseline="30000" dirty="0"/>
              <a:t>st</a:t>
            </a:r>
            <a:r>
              <a:rPr lang="en-US" dirty="0"/>
              <a:t> sweep</a:t>
            </a:r>
            <a:endParaRPr lang="en-SE" dirty="0"/>
          </a:p>
        </p:txBody>
      </p:sp>
      <p:sp>
        <p:nvSpPr>
          <p:cNvPr id="15" name="TextBox 14">
            <a:extLst>
              <a:ext uri="{FF2B5EF4-FFF2-40B4-BE49-F238E27FC236}">
                <a16:creationId xmlns:a16="http://schemas.microsoft.com/office/drawing/2014/main" id="{FCBB1984-EACF-438A-93EF-029B2E03E47A}"/>
              </a:ext>
            </a:extLst>
          </p:cNvPr>
          <p:cNvSpPr txBox="1"/>
          <p:nvPr/>
        </p:nvSpPr>
        <p:spPr>
          <a:xfrm>
            <a:off x="4823208" y="6183868"/>
            <a:ext cx="1829347" cy="369332"/>
          </a:xfrm>
          <a:prstGeom prst="rect">
            <a:avLst/>
          </a:prstGeom>
          <a:noFill/>
        </p:spPr>
        <p:txBody>
          <a:bodyPr wrap="none" rtlCol="0">
            <a:spAutoFit/>
          </a:bodyPr>
          <a:lstStyle/>
          <a:p>
            <a:r>
              <a:rPr lang="en-US" dirty="0"/>
              <a:t>After 2</a:t>
            </a:r>
            <a:r>
              <a:rPr lang="en-US" baseline="30000" dirty="0"/>
              <a:t>nd</a:t>
            </a:r>
            <a:r>
              <a:rPr lang="en-US" dirty="0"/>
              <a:t> sweep</a:t>
            </a:r>
            <a:endParaRPr lang="en-SE" dirty="0"/>
          </a:p>
        </p:txBody>
      </p:sp>
      <p:sp>
        <p:nvSpPr>
          <p:cNvPr id="16" name="TextBox 15">
            <a:extLst>
              <a:ext uri="{FF2B5EF4-FFF2-40B4-BE49-F238E27FC236}">
                <a16:creationId xmlns:a16="http://schemas.microsoft.com/office/drawing/2014/main" id="{08893069-B3F6-4B21-AFFB-7D54C9AAAC74}"/>
              </a:ext>
            </a:extLst>
          </p:cNvPr>
          <p:cNvSpPr txBox="1"/>
          <p:nvPr/>
        </p:nvSpPr>
        <p:spPr>
          <a:xfrm>
            <a:off x="7203375" y="6183868"/>
            <a:ext cx="1731564" cy="369332"/>
          </a:xfrm>
          <a:prstGeom prst="rect">
            <a:avLst/>
          </a:prstGeom>
          <a:noFill/>
        </p:spPr>
        <p:txBody>
          <a:bodyPr wrap="none" rtlCol="0">
            <a:spAutoFit/>
          </a:bodyPr>
          <a:lstStyle/>
          <a:p>
            <a:r>
              <a:rPr lang="en-US" dirty="0"/>
              <a:t>After 3</a:t>
            </a:r>
            <a:r>
              <a:rPr lang="en-US" baseline="30000" dirty="0"/>
              <a:t>rd</a:t>
            </a:r>
            <a:r>
              <a:rPr lang="en-US" dirty="0"/>
              <a:t> sweep</a:t>
            </a:r>
            <a:endParaRPr lang="en-SE" dirty="0"/>
          </a:p>
        </p:txBody>
      </p:sp>
    </p:spTree>
    <p:extLst>
      <p:ext uri="{BB962C8B-B14F-4D97-AF65-F5344CB8AC3E}">
        <p14:creationId xmlns:p14="http://schemas.microsoft.com/office/powerpoint/2010/main" val="3782838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3153-C315-4CF3-A05A-9EBF6769FCDE}"/>
              </a:ext>
            </a:extLst>
          </p:cNvPr>
          <p:cNvSpPr>
            <a:spLocks noGrp="1"/>
          </p:cNvSpPr>
          <p:nvPr>
            <p:ph type="title"/>
          </p:nvPr>
        </p:nvSpPr>
        <p:spPr>
          <a:xfrm>
            <a:off x="381000" y="0"/>
            <a:ext cx="8229600" cy="868362"/>
          </a:xfrm>
        </p:spPr>
        <p:txBody>
          <a:bodyPr/>
          <a:lstStyle/>
          <a:p>
            <a:r>
              <a:rPr lang="en-US" dirty="0"/>
              <a:t>Iterative Policy Evaluation Results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067C1-C130-4AEA-A0FB-D03CE13B49E5}"/>
                  </a:ext>
                </a:extLst>
              </p:cNvPr>
              <p:cNvSpPr>
                <a:spLocks noGrp="1"/>
              </p:cNvSpPr>
              <p:nvPr>
                <p:ph idx="1"/>
              </p:nvPr>
            </p:nvSpPr>
            <p:spPr>
              <a:xfrm>
                <a:off x="457200" y="887659"/>
                <a:ext cx="8229600" cy="2123328"/>
              </a:xfrm>
            </p:spPr>
            <p:txBody>
              <a:bodyPr>
                <a:normAutofit fontScale="55000" lnSpcReduction="20000"/>
              </a:bodyPr>
              <a:lstStyle/>
              <a:p>
                <a:r>
                  <a:rPr lang="en-US" dirty="0"/>
                  <a:t>Figure 4.1: Convergence of iterative policy evaluation on a small </a:t>
                </a:r>
                <a:r>
                  <a:rPr lang="en-US" dirty="0" err="1"/>
                  <a:t>gridworld</a:t>
                </a:r>
                <a:r>
                  <a:rPr lang="en-US" dirty="0"/>
                  <a:t> with the random policy (all actions equally likely). The left column is the sequence of approximations of the state-value function. The right column is the sequence of greedy policies corresponding to the value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estimates.</a:t>
                </a:r>
              </a:p>
              <a:p>
                <a:r>
                  <a:rPr lang="en-US" dirty="0"/>
                  <a:t>Note that we are not updating the policy (always the random policy) across iterations. If you follow the greedy action at the current step, then follow the random policy in the future, then it is better than following the random policy from the current step. </a:t>
                </a:r>
              </a:p>
            </p:txBody>
          </p:sp>
        </mc:Choice>
        <mc:Fallback xmlns="">
          <p:sp>
            <p:nvSpPr>
              <p:cNvPr id="3" name="Content Placeholder 2">
                <a:extLst>
                  <a:ext uri="{FF2B5EF4-FFF2-40B4-BE49-F238E27FC236}">
                    <a16:creationId xmlns:a16="http://schemas.microsoft.com/office/drawing/2014/main" id="{C2C067C1-C130-4AEA-A0FB-D03CE13B49E5}"/>
                  </a:ext>
                </a:extLst>
              </p:cNvPr>
              <p:cNvSpPr>
                <a:spLocks noGrp="1" noRot="1" noChangeAspect="1" noMove="1" noResize="1" noEditPoints="1" noAdjustHandles="1" noChangeArrowheads="1" noChangeShapeType="1" noTextEdit="1"/>
              </p:cNvSpPr>
              <p:nvPr>
                <p:ph idx="1"/>
              </p:nvPr>
            </p:nvSpPr>
            <p:spPr>
              <a:xfrm>
                <a:off x="457200" y="887659"/>
                <a:ext cx="8229600" cy="2123328"/>
              </a:xfrm>
              <a:blipFill>
                <a:blip r:embed="rId3"/>
                <a:stretch>
                  <a:fillRect l="-444" t="-4310" r="-667" b="-459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3663906-32AF-4120-8C5E-8BBBF44E83F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5ADE55B3-4D68-44EE-8BF0-F1EB3FC2C524}"/>
              </a:ext>
            </a:extLst>
          </p:cNvPr>
          <p:cNvPicPr>
            <a:picLocks noChangeAspect="1"/>
          </p:cNvPicPr>
          <p:nvPr/>
        </p:nvPicPr>
        <p:blipFill>
          <a:blip r:embed="rId4"/>
          <a:stretch>
            <a:fillRect/>
          </a:stretch>
        </p:blipFill>
        <p:spPr>
          <a:xfrm>
            <a:off x="-31102" y="3048000"/>
            <a:ext cx="4469390" cy="3563329"/>
          </a:xfrm>
          <a:prstGeom prst="rect">
            <a:avLst/>
          </a:prstGeom>
        </p:spPr>
      </p:pic>
      <p:pic>
        <p:nvPicPr>
          <p:cNvPr id="6" name="Picture 5">
            <a:extLst>
              <a:ext uri="{FF2B5EF4-FFF2-40B4-BE49-F238E27FC236}">
                <a16:creationId xmlns:a16="http://schemas.microsoft.com/office/drawing/2014/main" id="{24E9037D-16F2-46D4-8F9F-C961FDAD1D35}"/>
              </a:ext>
            </a:extLst>
          </p:cNvPr>
          <p:cNvPicPr>
            <a:picLocks noChangeAspect="1"/>
          </p:cNvPicPr>
          <p:nvPr/>
        </p:nvPicPr>
        <p:blipFill>
          <a:blip r:embed="rId5"/>
          <a:stretch>
            <a:fillRect/>
          </a:stretch>
        </p:blipFill>
        <p:spPr>
          <a:xfrm>
            <a:off x="4438288" y="3562903"/>
            <a:ext cx="4427838" cy="3048426"/>
          </a:xfrm>
          <a:prstGeom prst="rect">
            <a:avLst/>
          </a:prstGeom>
        </p:spPr>
      </p:pic>
    </p:spTree>
    <p:extLst>
      <p:ext uri="{BB962C8B-B14F-4D97-AF65-F5344CB8AC3E}">
        <p14:creationId xmlns:p14="http://schemas.microsoft.com/office/powerpoint/2010/main" val="1524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F021-2E96-44D2-AA7B-7331191589F6}"/>
              </a:ext>
            </a:extLst>
          </p:cNvPr>
          <p:cNvSpPr>
            <a:spLocks noGrp="1"/>
          </p:cNvSpPr>
          <p:nvPr>
            <p:ph type="title"/>
          </p:nvPr>
        </p:nvSpPr>
        <p:spPr/>
        <p:txBody>
          <a:bodyPr/>
          <a:lstStyle/>
          <a:p>
            <a:r>
              <a:rPr lang="en-US" dirty="0"/>
              <a:t>Policy Iteration</a:t>
            </a:r>
            <a:endParaRPr lang="en-SE" dirty="0"/>
          </a:p>
        </p:txBody>
      </p:sp>
      <p:sp>
        <p:nvSpPr>
          <p:cNvPr id="3" name="Content Placeholder 2">
            <a:extLst>
              <a:ext uri="{FF2B5EF4-FFF2-40B4-BE49-F238E27FC236}">
                <a16:creationId xmlns:a16="http://schemas.microsoft.com/office/drawing/2014/main" id="{89788244-E990-4695-B32D-E867D968C54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21FB27CF-66BC-4872-B9DA-43203ECA7C2D}"/>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1B36A3A8-7696-4E87-9A14-1A9788380399}"/>
              </a:ext>
            </a:extLst>
          </p:cNvPr>
          <p:cNvPicPr>
            <a:picLocks noChangeAspect="1"/>
          </p:cNvPicPr>
          <p:nvPr/>
        </p:nvPicPr>
        <p:blipFill>
          <a:blip r:embed="rId2"/>
          <a:stretch>
            <a:fillRect/>
          </a:stretch>
        </p:blipFill>
        <p:spPr>
          <a:xfrm>
            <a:off x="447004" y="1166165"/>
            <a:ext cx="8204029" cy="560834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6D5BB-3362-490C-8DC2-AB86E427C2C4}"/>
                  </a:ext>
                </a:extLst>
              </p:cNvPr>
              <p:cNvSpPr/>
              <p:nvPr/>
            </p:nvSpPr>
            <p:spPr>
              <a:xfrm>
                <a:off x="4114800" y="2209800"/>
                <a:ext cx="4419600"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solidFill>
                      <a:schemeClr val="tx1"/>
                    </a:solidFill>
                  </a:rPr>
                  <a:t>Repeat until policy converges:</a:t>
                </a:r>
              </a:p>
              <a:p>
                <a:r>
                  <a:rPr lang="en-US" sz="1400" dirty="0">
                    <a:solidFill>
                      <a:schemeClr val="tx1"/>
                    </a:solidFill>
                  </a:rPr>
                  <a:t>Policy Evaluation: Estimate state value function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for some fixed policy </a:t>
                </a:r>
                <a14:m>
                  <m:oMath xmlns:m="http://schemas.openxmlformats.org/officeDocument/2006/math">
                    <m:r>
                      <a:rPr lang="en-US" sz="1400" i="1">
                        <a:solidFill>
                          <a:schemeClr val="tx1"/>
                        </a:solidFill>
                        <a:latin typeface="Cambria Math" panose="02040503050406030204" pitchFamily="18" charset="0"/>
                      </a:rPr>
                      <m:t>𝜋</m:t>
                    </m:r>
                  </m:oMath>
                </a14:m>
                <a:r>
                  <a:rPr lang="en-US" sz="1400" dirty="0">
                    <a:solidFill>
                      <a:schemeClr val="tx1"/>
                    </a:solidFill>
                  </a:rPr>
                  <a:t> with Iterative Policy Evaluation (or solving linear equations).</a:t>
                </a:r>
              </a:p>
              <a:p>
                <a:r>
                  <a:rPr lang="en-US" sz="1400" dirty="0">
                    <a:solidFill>
                      <a:schemeClr val="tx1"/>
                    </a:solidFill>
                  </a:rPr>
                  <a:t>Policy Improvement: generate new policy based on the newly estimated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oMath>
                </a14:m>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𝜋</m:t>
                    </m:r>
                    <m:r>
                      <a:rPr lang="en-US" sz="1400" i="1">
                        <a:solidFill>
                          <a:schemeClr val="tx1"/>
                        </a:solidFill>
                        <a:latin typeface="Cambria Math" panose="02040503050406030204" pitchFamily="18" charset="0"/>
                      </a:rPr>
                      <m:t>=</m:t>
                    </m:r>
                    <m:r>
                      <m:rPr>
                        <m:sty m:val="p"/>
                      </m:rPr>
                      <a:rPr lang="en-US" sz="1400">
                        <a:solidFill>
                          <a:schemeClr val="tx1"/>
                        </a:solidFill>
                        <a:latin typeface="Cambria Math" panose="02040503050406030204" pitchFamily="18" charset="0"/>
                      </a:rPr>
                      <m:t>greedy</m:t>
                    </m:r>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𝑣</m:t>
                        </m:r>
                      </m:e>
                      <m:sub>
                        <m:r>
                          <a:rPr lang="en-US" sz="1400" i="1">
                            <a:solidFill>
                              <a:schemeClr val="tx1"/>
                            </a:solidFill>
                            <a:latin typeface="Cambria Math" panose="02040503050406030204" pitchFamily="18" charset="0"/>
                          </a:rPr>
                          <m:t>𝜋</m:t>
                        </m:r>
                      </m:sub>
                    </m:sSub>
                    <m:r>
                      <a:rPr lang="en-US" sz="1400" i="1">
                        <a:solidFill>
                          <a:schemeClr val="tx1"/>
                        </a:solidFill>
                        <a:latin typeface="Cambria Math" panose="02040503050406030204" pitchFamily="18" charset="0"/>
                      </a:rPr>
                      <m:t>)</m:t>
                    </m:r>
                  </m:oMath>
                </a14:m>
                <a:r>
                  <a:rPr lang="en-US" sz="1400" dirty="0">
                    <a:solidFill>
                      <a:schemeClr val="tx1"/>
                    </a:solidFill>
                  </a:rPr>
                  <a:t>.</a:t>
                </a:r>
              </a:p>
            </p:txBody>
          </p:sp>
        </mc:Choice>
        <mc:Fallback xmlns="">
          <p:sp>
            <p:nvSpPr>
              <p:cNvPr id="6" name="Rectangle 5">
                <a:extLst>
                  <a:ext uri="{FF2B5EF4-FFF2-40B4-BE49-F238E27FC236}">
                    <a16:creationId xmlns:a16="http://schemas.microsoft.com/office/drawing/2014/main" id="{4876D5BB-3362-490C-8DC2-AB86E427C2C4}"/>
                  </a:ext>
                </a:extLst>
              </p:cNvPr>
              <p:cNvSpPr>
                <a:spLocks noRot="1" noChangeAspect="1" noMove="1" noResize="1" noEditPoints="1" noAdjustHandles="1" noChangeArrowheads="1" noChangeShapeType="1" noTextEdit="1"/>
              </p:cNvSpPr>
              <p:nvPr/>
            </p:nvSpPr>
            <p:spPr>
              <a:xfrm>
                <a:off x="4114800" y="2209800"/>
                <a:ext cx="4419600" cy="1415772"/>
              </a:xfrm>
              <a:prstGeom prst="rect">
                <a:avLst/>
              </a:prstGeom>
              <a:blipFill>
                <a:blip r:embed="rId3"/>
                <a:stretch>
                  <a:fillRect/>
                </a:stretch>
              </a:blipFill>
            </p:spPr>
            <p:txBody>
              <a:bodyPr/>
              <a:lstStyle/>
              <a:p>
                <a:r>
                  <a:rPr lang="en-SE">
                    <a:noFill/>
                  </a:rPr>
                  <a:t> </a:t>
                </a:r>
              </a:p>
            </p:txBody>
          </p:sp>
        </mc:Fallback>
      </mc:AlternateContent>
      <p:sp>
        <p:nvSpPr>
          <p:cNvPr id="8" name="Rectangle 7">
            <a:extLst>
              <a:ext uri="{FF2B5EF4-FFF2-40B4-BE49-F238E27FC236}">
                <a16:creationId xmlns:a16="http://schemas.microsoft.com/office/drawing/2014/main" id="{64EB695E-31D4-4F07-9BA4-CEBB3DA6C175}"/>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E881C5B-91C4-4B00-B140-196CDA854B43}"/>
              </a:ext>
            </a:extLst>
          </p:cNvPr>
          <p:cNvPicPr>
            <a:picLocks noChangeAspect="1"/>
          </p:cNvPicPr>
          <p:nvPr/>
        </p:nvPicPr>
        <p:blipFill>
          <a:blip r:embed="rId4"/>
          <a:stretch>
            <a:fillRect/>
          </a:stretch>
        </p:blipFill>
        <p:spPr>
          <a:xfrm>
            <a:off x="5701862" y="4547855"/>
            <a:ext cx="2832538" cy="1486550"/>
          </a:xfrm>
          <a:prstGeom prst="rect">
            <a:avLst/>
          </a:prstGeom>
        </p:spPr>
      </p:pic>
    </p:spTree>
    <p:extLst>
      <p:ext uri="{BB962C8B-B14F-4D97-AF65-F5344CB8AC3E}">
        <p14:creationId xmlns:p14="http://schemas.microsoft.com/office/powerpoint/2010/main" val="358265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066800"/>
                <a:ext cx="8229600" cy="2720183"/>
              </a:xfrm>
            </p:spPr>
            <p:txBody>
              <a:bodyPr>
                <a:normAutofit/>
              </a:bodyPr>
              <a:lstStyle/>
              <a:p>
                <a:r>
                  <a:rPr lang="en-US" sz="2400" dirty="0"/>
                  <a:t>Model-Based RL: MDP planning </a:t>
                </a:r>
              </a:p>
              <a:p>
                <a:pPr lvl="1"/>
                <a:r>
                  <a:rPr lang="en-US" sz="2000" dirty="0"/>
                  <a:t>Learn MDP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e>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oMath>
                </a14:m>
                <a:r>
                  <a:rPr lang="en-US" sz="2000" dirty="0"/>
                  <a:t>(given current state </a:t>
                </a:r>
                <a14:m>
                  <m:oMath xmlns:m="http://schemas.openxmlformats.org/officeDocument/2006/math">
                    <m:r>
                      <a:rPr lang="en-US" sz="2000" b="0" i="1" smtClean="0">
                        <a:latin typeface="Cambria Math" panose="02040503050406030204" pitchFamily="18" charset="0"/>
                      </a:rPr>
                      <m:t>𝑠</m:t>
                    </m:r>
                    <m:r>
                      <a:rPr lang="en-US" sz="2000" i="1">
                        <a:latin typeface="Cambria Math" panose="02040503050406030204" pitchFamily="18" charset="0"/>
                      </a:rPr>
                      <m:t> </m:t>
                    </m:r>
                  </m:oMath>
                </a14:m>
                <a:r>
                  <a:rPr lang="en-US" sz="2000" dirty="0"/>
                  <a:t>and action </a:t>
                </a:r>
                <a14:m>
                  <m:oMath xmlns:m="http://schemas.openxmlformats.org/officeDocument/2006/math">
                    <m:r>
                      <a:rPr lang="en-US" sz="2000" b="0" i="1" smtClean="0">
                        <a:latin typeface="Cambria Math" panose="02040503050406030204" pitchFamily="18" charset="0"/>
                      </a:rPr>
                      <m:t>𝑎</m:t>
                    </m:r>
                  </m:oMath>
                </a14:m>
                <a:r>
                  <a:rPr lang="en-US" sz="2000" dirty="0"/>
                  <a:t>, returns prob distribution of current reward </a:t>
                </a:r>
                <a14:m>
                  <m:oMath xmlns:m="http://schemas.openxmlformats.org/officeDocument/2006/math">
                    <m:r>
                      <a:rPr lang="en-US" sz="2000" b="0" i="1" smtClean="0">
                        <a:latin typeface="Cambria Math" panose="02040503050406030204" pitchFamily="18" charset="0"/>
                      </a:rPr>
                      <m:t>𝑟</m:t>
                    </m:r>
                    <m:r>
                      <a:rPr lang="en-US" sz="2000" i="1">
                        <a:latin typeface="Cambria Math" panose="02040503050406030204" pitchFamily="18" charset="0"/>
                      </a:rPr>
                      <m:t> </m:t>
                    </m:r>
                  </m:oMath>
                </a14:m>
                <a:r>
                  <a:rPr lang="en-US" sz="2000" dirty="0"/>
                  <a:t>and next state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then plan with Value Iteration or Policy Iteration</a:t>
                </a:r>
              </a:p>
              <a:p>
                <a:r>
                  <a:rPr lang="en-US" sz="2400" dirty="0"/>
                  <a:t>Model-Free RL: Value-based and Policy-based</a:t>
                </a:r>
              </a:p>
              <a:p>
                <a:pPr lvl="1"/>
                <a:r>
                  <a:rPr lang="en-US" sz="2000" dirty="0"/>
                  <a:t>Learn value function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r>
                          <a:rPr lang="en-US" sz="2000" i="1">
                            <a:latin typeface="Cambria Math" panose="02040503050406030204" pitchFamily="18" charset="0"/>
                          </a:rPr>
                          <m:t>𝑠</m:t>
                        </m:r>
                      </m:e>
                    </m:d>
                  </m:oMath>
                </a14:m>
                <a:r>
                  <a:rPr lang="en-US" sz="2000" i="1" dirty="0">
                    <a:latin typeface="Cambria Math" panose="02040503050406030204" pitchFamily="18" charset="0"/>
                  </a:rPr>
                  <a:t> </a:t>
                </a:r>
                <a:r>
                  <a:rPr lang="en-US" sz="2000" dirty="0"/>
                  <a:t>or</a:t>
                </a:r>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r>
                  <a:rPr lang="en-US" sz="2000" dirty="0"/>
                  <a:t>, or policy function </a:t>
                </a:r>
                <a14:m>
                  <m:oMath xmlns:m="http://schemas.openxmlformats.org/officeDocument/2006/math">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t> without learning MDP</a:t>
                </a:r>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066800"/>
                <a:ext cx="8229600" cy="2720183"/>
              </a:xfrm>
              <a:blipFill>
                <a:blip r:embed="rId3"/>
                <a:stretch>
                  <a:fillRect l="-963" t="-1570" r="-148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grpSp>
        <p:nvGrpSpPr>
          <p:cNvPr id="59" name="Group 58">
            <a:extLst>
              <a:ext uri="{FF2B5EF4-FFF2-40B4-BE49-F238E27FC236}">
                <a16:creationId xmlns:a16="http://schemas.microsoft.com/office/drawing/2014/main" id="{3DF8DAE1-397B-4712-8DF1-91CE481A6E51}"/>
              </a:ext>
            </a:extLst>
          </p:cNvPr>
          <p:cNvGrpSpPr/>
          <p:nvPr/>
        </p:nvGrpSpPr>
        <p:grpSpPr>
          <a:xfrm>
            <a:off x="1524000" y="3657600"/>
            <a:ext cx="1794102" cy="2586800"/>
            <a:chOff x="669059" y="1766861"/>
            <a:chExt cx="1794102" cy="2586800"/>
          </a:xfrm>
        </p:grpSpPr>
        <p:sp>
          <p:nvSpPr>
            <p:cNvPr id="60" name="Rectangle: Rounded Corners 59">
              <a:extLst>
                <a:ext uri="{FF2B5EF4-FFF2-40B4-BE49-F238E27FC236}">
                  <a16:creationId xmlns:a16="http://schemas.microsoft.com/office/drawing/2014/main" id="{CE052DE9-8EA8-4D87-831C-EC8DFE597738}"/>
                </a:ext>
              </a:extLst>
            </p:cNvPr>
            <p:cNvSpPr/>
            <p:nvPr/>
          </p:nvSpPr>
          <p:spPr bwMode="auto">
            <a:xfrm>
              <a:off x="709260" y="2652466"/>
              <a:ext cx="1524000"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MDP</a:t>
              </a:r>
              <a:endParaRPr kumimoji="0" lang="en-SE" sz="1800" b="0" i="0" u="none" strike="noStrike" cap="none" normalizeH="0" baseline="0" dirty="0">
                <a:ln>
                  <a:noFill/>
                </a:ln>
                <a:solidFill>
                  <a:schemeClr val="tx1"/>
                </a:solidFill>
                <a:effectLst/>
                <a:latin typeface="Arial" charset="0"/>
              </a:endParaRPr>
            </a:p>
          </p:txBody>
        </p:sp>
        <p:cxnSp>
          <p:nvCxnSpPr>
            <p:cNvPr id="61" name="Straight Arrow Connector 60">
              <a:extLst>
                <a:ext uri="{FF2B5EF4-FFF2-40B4-BE49-F238E27FC236}">
                  <a16:creationId xmlns:a16="http://schemas.microsoft.com/office/drawing/2014/main" id="{51A507F2-CE6C-4862-87E5-F76623AACBEC}"/>
                </a:ext>
              </a:extLst>
            </p:cNvPr>
            <p:cNvCxnSpPr>
              <a:cxnSpLocks/>
            </p:cNvCxnSpPr>
            <p:nvPr/>
          </p:nvCxnSpPr>
          <p:spPr bwMode="auto">
            <a:xfrm>
              <a:off x="1099594"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73D2EA-113E-4C0E-B0DF-D7A7E0960912}"/>
                    </a:ext>
                  </a:extLst>
                </p:cNvPr>
                <p:cNvSpPr txBox="1"/>
                <p:nvPr/>
              </p:nvSpPr>
              <p:spPr>
                <a:xfrm>
                  <a:off x="669059"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62" name="TextBox 61">
                  <a:extLst>
                    <a:ext uri="{FF2B5EF4-FFF2-40B4-BE49-F238E27FC236}">
                      <a16:creationId xmlns:a16="http://schemas.microsoft.com/office/drawing/2014/main" id="{F073D2EA-113E-4C0E-B0DF-D7A7E0960912}"/>
                    </a:ext>
                  </a:extLst>
                </p:cNvPr>
                <p:cNvSpPr txBox="1">
                  <a:spLocks noRot="1" noChangeAspect="1" noMove="1" noResize="1" noEditPoints="1" noAdjustHandles="1" noChangeArrowheads="1" noChangeShapeType="1" noTextEdit="1"/>
                </p:cNvSpPr>
                <p:nvPr/>
              </p:nvSpPr>
              <p:spPr>
                <a:xfrm>
                  <a:off x="669059" y="1766861"/>
                  <a:ext cx="861070" cy="369332"/>
                </a:xfrm>
                <a:prstGeom prst="rect">
                  <a:avLst/>
                </a:prstGeom>
                <a:blipFill>
                  <a:blip r:embed="rId4"/>
                  <a:stretch>
                    <a:fillRect l="-5674"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C796AD5-58B9-4A89-AFBD-2438207F7BC0}"/>
                    </a:ext>
                  </a:extLst>
                </p:cNvPr>
                <p:cNvSpPr txBox="1"/>
                <p:nvPr/>
              </p:nvSpPr>
              <p:spPr>
                <a:xfrm>
                  <a:off x="1426224"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63" name="TextBox 62">
                  <a:extLst>
                    <a:ext uri="{FF2B5EF4-FFF2-40B4-BE49-F238E27FC236}">
                      <a16:creationId xmlns:a16="http://schemas.microsoft.com/office/drawing/2014/main" id="{3C796AD5-58B9-4A89-AFBD-2438207F7BC0}"/>
                    </a:ext>
                  </a:extLst>
                </p:cNvPr>
                <p:cNvSpPr txBox="1">
                  <a:spLocks noRot="1" noChangeAspect="1" noMove="1" noResize="1" noEditPoints="1" noAdjustHandles="1" noChangeArrowheads="1" noChangeShapeType="1" noTextEdit="1"/>
                </p:cNvSpPr>
                <p:nvPr/>
              </p:nvSpPr>
              <p:spPr>
                <a:xfrm>
                  <a:off x="1426224" y="1773831"/>
                  <a:ext cx="998222" cy="369332"/>
                </a:xfrm>
                <a:prstGeom prst="rect">
                  <a:avLst/>
                </a:prstGeom>
                <a:blipFill>
                  <a:blip r:embed="rId5"/>
                  <a:stretch>
                    <a:fillRect l="-4878" t="-8197" b="-24590"/>
                  </a:stretch>
                </a:blipFill>
              </p:spPr>
              <p:txBody>
                <a:bodyPr/>
                <a:lstStyle/>
                <a:p>
                  <a:r>
                    <a:rPr lang="en-SE">
                      <a:noFill/>
                    </a:rPr>
                    <a:t> </a:t>
                  </a:r>
                </a:p>
              </p:txBody>
            </p:sp>
          </mc:Fallback>
        </mc:AlternateContent>
        <p:cxnSp>
          <p:nvCxnSpPr>
            <p:cNvPr id="64" name="Straight Arrow Connector 63">
              <a:extLst>
                <a:ext uri="{FF2B5EF4-FFF2-40B4-BE49-F238E27FC236}">
                  <a16:creationId xmlns:a16="http://schemas.microsoft.com/office/drawing/2014/main" id="{1526768C-2799-4EFC-937C-A4C1BB838281}"/>
                </a:ext>
              </a:extLst>
            </p:cNvPr>
            <p:cNvCxnSpPr>
              <a:cxnSpLocks/>
            </p:cNvCxnSpPr>
            <p:nvPr/>
          </p:nvCxnSpPr>
          <p:spPr bwMode="auto">
            <a:xfrm>
              <a:off x="1860597"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D7736EB-2EAD-4666-89EC-3009E87502C1}"/>
                    </a:ext>
                  </a:extLst>
                </p:cNvPr>
                <p:cNvSpPr txBox="1"/>
                <p:nvPr/>
              </p:nvSpPr>
              <p:spPr>
                <a:xfrm>
                  <a:off x="776520" y="3707330"/>
                  <a:ext cx="915635" cy="646331"/>
                </a:xfrm>
                <a:prstGeom prst="rect">
                  <a:avLst/>
                </a:prstGeom>
                <a:noFill/>
              </p:spPr>
              <p:txBody>
                <a:bodyPr wrap="none" rtlCol="0">
                  <a:spAutoFit/>
                </a:bodyPr>
                <a:lstStyle/>
                <a:p>
                  <a:r>
                    <a:rPr lang="en-US" dirty="0"/>
                    <a:t>next</a:t>
                  </a:r>
                </a:p>
                <a:p>
                  <a:r>
                    <a:rPr lang="en-US" dirty="0"/>
                    <a:t>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SE" dirty="0"/>
                </a:p>
              </p:txBody>
            </p:sp>
          </mc:Choice>
          <mc:Fallback xmlns="">
            <p:sp>
              <p:nvSpPr>
                <p:cNvPr id="65" name="TextBox 64">
                  <a:extLst>
                    <a:ext uri="{FF2B5EF4-FFF2-40B4-BE49-F238E27FC236}">
                      <a16:creationId xmlns:a16="http://schemas.microsoft.com/office/drawing/2014/main" id="{9D7736EB-2EAD-4666-89EC-3009E87502C1}"/>
                    </a:ext>
                  </a:extLst>
                </p:cNvPr>
                <p:cNvSpPr txBox="1">
                  <a:spLocks noRot="1" noChangeAspect="1" noMove="1" noResize="1" noEditPoints="1" noAdjustHandles="1" noChangeArrowheads="1" noChangeShapeType="1" noTextEdit="1"/>
                </p:cNvSpPr>
                <p:nvPr/>
              </p:nvSpPr>
              <p:spPr>
                <a:xfrm>
                  <a:off x="776520" y="3707330"/>
                  <a:ext cx="915635" cy="646331"/>
                </a:xfrm>
                <a:prstGeom prst="rect">
                  <a:avLst/>
                </a:prstGeom>
                <a:blipFill>
                  <a:blip r:embed="rId6"/>
                  <a:stretch>
                    <a:fillRect l="-6000" t="-4717" b="-14151"/>
                  </a:stretch>
                </a:blipFill>
              </p:spPr>
              <p:txBody>
                <a:bodyPr/>
                <a:lstStyle/>
                <a:p>
                  <a:r>
                    <a:rPr lang="en-SE">
                      <a:noFill/>
                    </a:rPr>
                    <a:t> </a:t>
                  </a:r>
                </a:p>
              </p:txBody>
            </p:sp>
          </mc:Fallback>
        </mc:AlternateContent>
        <p:cxnSp>
          <p:nvCxnSpPr>
            <p:cNvPr id="66" name="Straight Arrow Connector 65">
              <a:extLst>
                <a:ext uri="{FF2B5EF4-FFF2-40B4-BE49-F238E27FC236}">
                  <a16:creationId xmlns:a16="http://schemas.microsoft.com/office/drawing/2014/main" id="{D56AF08B-F4A4-45BC-9BBD-7327E26CF721}"/>
                </a:ext>
              </a:extLst>
            </p:cNvPr>
            <p:cNvCxnSpPr>
              <a:cxnSpLocks/>
            </p:cNvCxnSpPr>
            <p:nvPr/>
          </p:nvCxnSpPr>
          <p:spPr bwMode="auto">
            <a:xfrm>
              <a:off x="1099594" y="3265713"/>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04D01E-09A4-4AEC-B67C-0D6650BFD969}"/>
                    </a:ext>
                  </a:extLst>
                </p:cNvPr>
                <p:cNvSpPr txBox="1"/>
                <p:nvPr/>
              </p:nvSpPr>
              <p:spPr>
                <a:xfrm>
                  <a:off x="1394983" y="3703683"/>
                  <a:ext cx="1068178" cy="369332"/>
                </a:xfrm>
                <a:prstGeom prst="rect">
                  <a:avLst/>
                </a:prstGeom>
                <a:noFill/>
              </p:spPr>
              <p:txBody>
                <a:bodyPr wrap="none" rtlCol="0">
                  <a:spAutoFit/>
                </a:bodyPr>
                <a:lstStyle/>
                <a:p>
                  <a:r>
                    <a:rPr lang="en-US" dirty="0"/>
                    <a:t>reward </a:t>
                  </a:r>
                  <a14:m>
                    <m:oMath xmlns:m="http://schemas.openxmlformats.org/officeDocument/2006/math">
                      <m:r>
                        <a:rPr lang="en-US" b="0" i="1" smtClean="0">
                          <a:latin typeface="Cambria Math" panose="02040503050406030204" pitchFamily="18" charset="0"/>
                        </a:rPr>
                        <m:t>𝑟</m:t>
                      </m:r>
                    </m:oMath>
                  </a14:m>
                  <a:endParaRPr lang="en-SE" dirty="0"/>
                </a:p>
              </p:txBody>
            </p:sp>
          </mc:Choice>
          <mc:Fallback xmlns="">
            <p:sp>
              <p:nvSpPr>
                <p:cNvPr id="67" name="TextBox 66">
                  <a:extLst>
                    <a:ext uri="{FF2B5EF4-FFF2-40B4-BE49-F238E27FC236}">
                      <a16:creationId xmlns:a16="http://schemas.microsoft.com/office/drawing/2014/main" id="{7904D01E-09A4-4AEC-B67C-0D6650BFD969}"/>
                    </a:ext>
                  </a:extLst>
                </p:cNvPr>
                <p:cNvSpPr txBox="1">
                  <a:spLocks noRot="1" noChangeAspect="1" noMove="1" noResize="1" noEditPoints="1" noAdjustHandles="1" noChangeArrowheads="1" noChangeShapeType="1" noTextEdit="1"/>
                </p:cNvSpPr>
                <p:nvPr/>
              </p:nvSpPr>
              <p:spPr>
                <a:xfrm>
                  <a:off x="1394983" y="3703683"/>
                  <a:ext cx="1068178" cy="369332"/>
                </a:xfrm>
                <a:prstGeom prst="rect">
                  <a:avLst/>
                </a:prstGeom>
                <a:blipFill>
                  <a:blip r:embed="rId7"/>
                  <a:stretch>
                    <a:fillRect l="-4571" t="-10000" b="-26667"/>
                  </a:stretch>
                </a:blipFill>
              </p:spPr>
              <p:txBody>
                <a:bodyPr/>
                <a:lstStyle/>
                <a:p>
                  <a:r>
                    <a:rPr lang="en-SE">
                      <a:noFill/>
                    </a:rPr>
                    <a:t> </a:t>
                  </a:r>
                </a:p>
              </p:txBody>
            </p:sp>
          </mc:Fallback>
        </mc:AlternateContent>
        <p:cxnSp>
          <p:nvCxnSpPr>
            <p:cNvPr id="68" name="Straight Arrow Connector 67">
              <a:extLst>
                <a:ext uri="{FF2B5EF4-FFF2-40B4-BE49-F238E27FC236}">
                  <a16:creationId xmlns:a16="http://schemas.microsoft.com/office/drawing/2014/main" id="{AFCF2F2F-4C10-42A0-ADE0-D28852AD68A5}"/>
                </a:ext>
              </a:extLst>
            </p:cNvPr>
            <p:cNvCxnSpPr>
              <a:cxnSpLocks/>
            </p:cNvCxnSpPr>
            <p:nvPr/>
          </p:nvCxnSpPr>
          <p:spPr bwMode="auto">
            <a:xfrm>
              <a:off x="1860597"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69" name="Group 68">
            <a:extLst>
              <a:ext uri="{FF2B5EF4-FFF2-40B4-BE49-F238E27FC236}">
                <a16:creationId xmlns:a16="http://schemas.microsoft.com/office/drawing/2014/main" id="{0D30E00B-8DC4-4DA9-B9FE-EED43B0E6A66}"/>
              </a:ext>
            </a:extLst>
          </p:cNvPr>
          <p:cNvGrpSpPr/>
          <p:nvPr/>
        </p:nvGrpSpPr>
        <p:grpSpPr>
          <a:xfrm>
            <a:off x="3874435" y="3657600"/>
            <a:ext cx="1755387" cy="2028605"/>
            <a:chOff x="2971800" y="1766861"/>
            <a:chExt cx="1755387" cy="2028605"/>
          </a:xfrm>
        </p:grpSpPr>
        <mc:AlternateContent xmlns:mc="http://schemas.openxmlformats.org/markup-compatibility/2006" xmlns:a14="http://schemas.microsoft.com/office/drawing/2010/main">
          <mc:Choice Requires="a14">
            <p:sp>
              <p:nvSpPr>
                <p:cNvPr id="70" name="Rectangle: Rounded Corners 69">
                  <a:extLst>
                    <a:ext uri="{FF2B5EF4-FFF2-40B4-BE49-F238E27FC236}">
                      <a16:creationId xmlns:a16="http://schemas.microsoft.com/office/drawing/2014/main" id="{8B43147E-9E53-4C29-9CAB-997EE7CB8875}"/>
                    </a:ext>
                  </a:extLst>
                </p:cNvPr>
                <p:cNvSpPr/>
                <p:nvPr/>
              </p:nvSpPr>
              <p:spPr bwMode="auto">
                <a:xfrm>
                  <a:off x="2997259" y="2652466"/>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endParaRPr lang="en-SE" dirty="0"/>
                </a:p>
              </p:txBody>
            </p:sp>
          </mc:Choice>
          <mc:Fallback xmlns="">
            <p:sp>
              <p:nvSpPr>
                <p:cNvPr id="70" name="Rectangle: Rounded Corners 69">
                  <a:extLst>
                    <a:ext uri="{FF2B5EF4-FFF2-40B4-BE49-F238E27FC236}">
                      <a16:creationId xmlns:a16="http://schemas.microsoft.com/office/drawing/2014/main" id="{8B43147E-9E53-4C29-9CAB-997EE7CB8875}"/>
                    </a:ext>
                  </a:extLst>
                </p:cNvPr>
                <p:cNvSpPr>
                  <a:spLocks noRot="1" noChangeAspect="1" noMove="1" noResize="1" noEditPoints="1" noAdjustHandles="1" noChangeArrowheads="1" noChangeShapeType="1" noTextEdit="1"/>
                </p:cNvSpPr>
                <p:nvPr/>
              </p:nvSpPr>
              <p:spPr bwMode="auto">
                <a:xfrm>
                  <a:off x="2997259" y="2652466"/>
                  <a:ext cx="1623684" cy="609600"/>
                </a:xfrm>
                <a:prstGeom prst="roundRect">
                  <a:avLst/>
                </a:prstGeom>
                <a:blipFill>
                  <a:blip r:embed="rId8"/>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1" name="Straight Arrow Connector 70">
              <a:extLst>
                <a:ext uri="{FF2B5EF4-FFF2-40B4-BE49-F238E27FC236}">
                  <a16:creationId xmlns:a16="http://schemas.microsoft.com/office/drawing/2014/main" id="{C50C3ED4-E448-4C3C-B0A1-46A93F99ECFD}"/>
                </a:ext>
              </a:extLst>
            </p:cNvPr>
            <p:cNvCxnSpPr>
              <a:cxnSpLocks/>
            </p:cNvCxnSpPr>
            <p:nvPr/>
          </p:nvCxnSpPr>
          <p:spPr bwMode="auto">
            <a:xfrm>
              <a:off x="3402335" y="2119066"/>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90E056B-A39A-4E5E-AFFA-CF2168B9BFF1}"/>
                    </a:ext>
                  </a:extLst>
                </p:cNvPr>
                <p:cNvSpPr txBox="1"/>
                <p:nvPr/>
              </p:nvSpPr>
              <p:spPr>
                <a:xfrm>
                  <a:off x="2971800" y="1766861"/>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72" name="TextBox 71">
                  <a:extLst>
                    <a:ext uri="{FF2B5EF4-FFF2-40B4-BE49-F238E27FC236}">
                      <a16:creationId xmlns:a16="http://schemas.microsoft.com/office/drawing/2014/main" id="{190E056B-A39A-4E5E-AFFA-CF2168B9BFF1}"/>
                    </a:ext>
                  </a:extLst>
                </p:cNvPr>
                <p:cNvSpPr txBox="1">
                  <a:spLocks noRot="1" noChangeAspect="1" noMove="1" noResize="1" noEditPoints="1" noAdjustHandles="1" noChangeArrowheads="1" noChangeShapeType="1" noTextEdit="1"/>
                </p:cNvSpPr>
                <p:nvPr/>
              </p:nvSpPr>
              <p:spPr>
                <a:xfrm>
                  <a:off x="2971800" y="1766861"/>
                  <a:ext cx="861070" cy="369332"/>
                </a:xfrm>
                <a:prstGeom prst="rect">
                  <a:avLst/>
                </a:prstGeom>
                <a:blipFill>
                  <a:blip r:embed="rId9"/>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AA56AC-6D58-4505-9D1B-65324EF7E56C}"/>
                    </a:ext>
                  </a:extLst>
                </p:cNvPr>
                <p:cNvSpPr txBox="1"/>
                <p:nvPr/>
              </p:nvSpPr>
              <p:spPr>
                <a:xfrm>
                  <a:off x="3728965" y="1773831"/>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73" name="TextBox 72">
                  <a:extLst>
                    <a:ext uri="{FF2B5EF4-FFF2-40B4-BE49-F238E27FC236}">
                      <a16:creationId xmlns:a16="http://schemas.microsoft.com/office/drawing/2014/main" id="{2FAA56AC-6D58-4505-9D1B-65324EF7E56C}"/>
                    </a:ext>
                  </a:extLst>
                </p:cNvPr>
                <p:cNvSpPr txBox="1">
                  <a:spLocks noRot="1" noChangeAspect="1" noMove="1" noResize="1" noEditPoints="1" noAdjustHandles="1" noChangeArrowheads="1" noChangeShapeType="1" noTextEdit="1"/>
                </p:cNvSpPr>
                <p:nvPr/>
              </p:nvSpPr>
              <p:spPr>
                <a:xfrm>
                  <a:off x="3728965" y="1773831"/>
                  <a:ext cx="998222" cy="369332"/>
                </a:xfrm>
                <a:prstGeom prst="rect">
                  <a:avLst/>
                </a:prstGeom>
                <a:blipFill>
                  <a:blip r:embed="rId10"/>
                  <a:stretch>
                    <a:fillRect l="-5488" t="-8197" b="-24590"/>
                  </a:stretch>
                </a:blipFill>
              </p:spPr>
              <p:txBody>
                <a:bodyPr/>
                <a:lstStyle/>
                <a:p>
                  <a:r>
                    <a:rPr lang="en-SE">
                      <a:noFill/>
                    </a:rPr>
                    <a:t> </a:t>
                  </a:r>
                </a:p>
              </p:txBody>
            </p:sp>
          </mc:Fallback>
        </mc:AlternateContent>
        <p:cxnSp>
          <p:nvCxnSpPr>
            <p:cNvPr id="74" name="Straight Arrow Connector 73">
              <a:extLst>
                <a:ext uri="{FF2B5EF4-FFF2-40B4-BE49-F238E27FC236}">
                  <a16:creationId xmlns:a16="http://schemas.microsoft.com/office/drawing/2014/main" id="{A5654829-B0B1-4796-ABAE-36CC2FD77FBC}"/>
                </a:ext>
              </a:extLst>
            </p:cNvPr>
            <p:cNvCxnSpPr>
              <a:cxnSpLocks/>
            </p:cNvCxnSpPr>
            <p:nvPr/>
          </p:nvCxnSpPr>
          <p:spPr bwMode="auto">
            <a:xfrm>
              <a:off x="4163338" y="2119066"/>
              <a:ext cx="0" cy="533400"/>
            </a:xfrm>
            <a:prstGeom prst="straightConnector1">
              <a:avLst/>
            </a:prstGeom>
            <a:noFill/>
            <a:ln w="25400" cap="flat" cmpd="sng" algn="ctr">
              <a:solidFill>
                <a:schemeClr val="tx1"/>
              </a:solidFill>
              <a:prstDash val="solid"/>
              <a:round/>
              <a:headEnd type="none" w="med" len="med"/>
              <a:tailEnd type="triangle"/>
            </a:ln>
            <a:effectLst/>
          </p:spPr>
        </p:cxnSp>
        <p:cxnSp>
          <p:nvCxnSpPr>
            <p:cNvPr id="76" name="Straight Arrow Connector 75">
              <a:extLst>
                <a:ext uri="{FF2B5EF4-FFF2-40B4-BE49-F238E27FC236}">
                  <a16:creationId xmlns:a16="http://schemas.microsoft.com/office/drawing/2014/main" id="{8401A176-41FC-4F26-9CC0-C4BDE55A97FD}"/>
                </a:ext>
              </a:extLst>
            </p:cNvPr>
            <p:cNvCxnSpPr>
              <a:cxnSpLocks/>
            </p:cNvCxnSpPr>
            <p:nvPr/>
          </p:nvCxnSpPr>
          <p:spPr bwMode="auto">
            <a:xfrm>
              <a:off x="3821154" y="3262066"/>
              <a:ext cx="0" cy="533400"/>
            </a:xfrm>
            <a:prstGeom prst="straightConnector1">
              <a:avLst/>
            </a:prstGeom>
            <a:noFill/>
            <a:ln w="25400" cap="flat" cmpd="sng" algn="ctr">
              <a:solidFill>
                <a:schemeClr val="tx1"/>
              </a:solidFill>
              <a:prstDash val="solid"/>
              <a:round/>
              <a:headEnd type="none" w="med" len="med"/>
              <a:tailEnd type="triangle"/>
            </a:ln>
            <a:effectLst/>
          </p:spPr>
        </p:cxnSp>
      </p:grpSp>
      <p:grpSp>
        <p:nvGrpSpPr>
          <p:cNvPr id="77" name="Group 76">
            <a:extLst>
              <a:ext uri="{FF2B5EF4-FFF2-40B4-BE49-F238E27FC236}">
                <a16:creationId xmlns:a16="http://schemas.microsoft.com/office/drawing/2014/main" id="{E955A1B5-DD57-4242-9E8B-D3B78E305176}"/>
              </a:ext>
            </a:extLst>
          </p:cNvPr>
          <p:cNvGrpSpPr/>
          <p:nvPr/>
        </p:nvGrpSpPr>
        <p:grpSpPr>
          <a:xfrm>
            <a:off x="6186154" y="3657600"/>
            <a:ext cx="1794809" cy="2306154"/>
            <a:chOff x="5331213" y="1774882"/>
            <a:chExt cx="1794809" cy="2306154"/>
          </a:xfrm>
        </p:grpSpPr>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3BD22EF3-3957-4581-81F7-6DF6B0E59B15}"/>
                    </a:ext>
                  </a:extLst>
                </p:cNvPr>
                <p:cNvSpPr/>
                <p:nvPr/>
              </p:nvSpPr>
              <p:spPr bwMode="auto">
                <a:xfrm>
                  <a:off x="5356673" y="2660487"/>
                  <a:ext cx="1623684" cy="609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Policy </a:t>
                  </a:r>
                  <a14:m>
                    <m:oMath xmlns:m="http://schemas.openxmlformats.org/officeDocument/2006/math">
                      <m:r>
                        <a:rPr lang="en-US" i="1" smtClean="0">
                          <a:latin typeface="Cambria Math" panose="02040503050406030204" pitchFamily="18" charset="0"/>
                        </a:rPr>
                        <m:t>𝜋</m:t>
                      </m:r>
                      <m:r>
                        <a:rPr lang="en-US" i="1" smtClean="0">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kumimoji="0" lang="en-SE" sz="1800" b="0" i="0" u="none" strike="noStrike" cap="none" normalizeH="0" baseline="0" dirty="0">
                    <a:ln>
                      <a:noFill/>
                    </a:ln>
                    <a:solidFill>
                      <a:schemeClr val="tx1"/>
                    </a:solidFill>
                    <a:effectLst/>
                    <a:latin typeface="Arial" charset="0"/>
                  </a:endParaRPr>
                </a:p>
              </p:txBody>
            </p:sp>
          </mc:Choice>
          <mc:Fallback xmlns="">
            <p:sp>
              <p:nvSpPr>
                <p:cNvPr id="78" name="Rectangle: Rounded Corners 77">
                  <a:extLst>
                    <a:ext uri="{FF2B5EF4-FFF2-40B4-BE49-F238E27FC236}">
                      <a16:creationId xmlns:a16="http://schemas.microsoft.com/office/drawing/2014/main" id="{3BD22EF3-3957-4581-81F7-6DF6B0E59B15}"/>
                    </a:ext>
                  </a:extLst>
                </p:cNvPr>
                <p:cNvSpPr>
                  <a:spLocks noRot="1" noChangeAspect="1" noMove="1" noResize="1" noEditPoints="1" noAdjustHandles="1" noChangeArrowheads="1" noChangeShapeType="1" noTextEdit="1"/>
                </p:cNvSpPr>
                <p:nvPr/>
              </p:nvSpPr>
              <p:spPr bwMode="auto">
                <a:xfrm>
                  <a:off x="5356673" y="2660487"/>
                  <a:ext cx="1623684" cy="609600"/>
                </a:xfrm>
                <a:prstGeom prst="roundRect">
                  <a:avLst/>
                </a:prstGeom>
                <a:blipFill>
                  <a:blip r:embed="rId11"/>
                  <a:stretch>
                    <a:fillRect/>
                  </a:stretch>
                </a:blipFill>
                <a:ln w="25400" cap="flat" cmpd="sng" algn="ctr">
                  <a:solidFill>
                    <a:schemeClr val="tx1"/>
                  </a:solidFill>
                  <a:prstDash val="solid"/>
                  <a:round/>
                  <a:headEnd type="none" w="med" len="med"/>
                  <a:tailEnd type="none" w="med" len="med"/>
                </a:ln>
                <a:effectLst/>
              </p:spPr>
              <p:txBody>
                <a:bodyPr/>
                <a:lstStyle/>
                <a:p>
                  <a:r>
                    <a:rPr lang="en-SE">
                      <a:noFill/>
                    </a:rPr>
                    <a:t> </a:t>
                  </a:r>
                </a:p>
              </p:txBody>
            </p:sp>
          </mc:Fallback>
        </mc:AlternateContent>
        <p:cxnSp>
          <p:nvCxnSpPr>
            <p:cNvPr id="79" name="Straight Arrow Connector 78">
              <a:extLst>
                <a:ext uri="{FF2B5EF4-FFF2-40B4-BE49-F238E27FC236}">
                  <a16:creationId xmlns:a16="http://schemas.microsoft.com/office/drawing/2014/main" id="{48191A91-9D42-438D-ADE6-28559ED2A060}"/>
                </a:ext>
              </a:extLst>
            </p:cNvPr>
            <p:cNvCxnSpPr>
              <a:cxnSpLocks/>
            </p:cNvCxnSpPr>
            <p:nvPr/>
          </p:nvCxnSpPr>
          <p:spPr bwMode="auto">
            <a:xfrm>
              <a:off x="5761748"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B372A81-26E5-4170-AB71-97C1221A7378}"/>
                    </a:ext>
                  </a:extLst>
                </p:cNvPr>
                <p:cNvSpPr txBox="1"/>
                <p:nvPr/>
              </p:nvSpPr>
              <p:spPr>
                <a:xfrm>
                  <a:off x="5331213" y="1774882"/>
                  <a:ext cx="861070" cy="369332"/>
                </a:xfrm>
                <a:prstGeom prst="rect">
                  <a:avLst/>
                </a:prstGeom>
                <a:noFill/>
              </p:spPr>
              <p:txBody>
                <a:bodyPr wrap="none" rtlCol="0">
                  <a:spAutoFit/>
                </a:bodyPr>
                <a:lstStyle/>
                <a:p>
                  <a:r>
                    <a:rPr lang="en-US" dirty="0"/>
                    <a:t>state </a:t>
                  </a:r>
                  <a14:m>
                    <m:oMath xmlns:m="http://schemas.openxmlformats.org/officeDocument/2006/math">
                      <m:r>
                        <a:rPr lang="en-US" b="0" i="1" smtClean="0">
                          <a:latin typeface="Cambria Math" panose="02040503050406030204" pitchFamily="18" charset="0"/>
                        </a:rPr>
                        <m:t>𝑠</m:t>
                      </m:r>
                    </m:oMath>
                  </a14:m>
                  <a:endParaRPr lang="en-SE" dirty="0"/>
                </a:p>
              </p:txBody>
            </p:sp>
          </mc:Choice>
          <mc:Fallback xmlns="">
            <p:sp>
              <p:nvSpPr>
                <p:cNvPr id="80" name="TextBox 79">
                  <a:extLst>
                    <a:ext uri="{FF2B5EF4-FFF2-40B4-BE49-F238E27FC236}">
                      <a16:creationId xmlns:a16="http://schemas.microsoft.com/office/drawing/2014/main" id="{4B372A81-26E5-4170-AB71-97C1221A7378}"/>
                    </a:ext>
                  </a:extLst>
                </p:cNvPr>
                <p:cNvSpPr txBox="1">
                  <a:spLocks noRot="1" noChangeAspect="1" noMove="1" noResize="1" noEditPoints="1" noAdjustHandles="1" noChangeArrowheads="1" noChangeShapeType="1" noTextEdit="1"/>
                </p:cNvSpPr>
                <p:nvPr/>
              </p:nvSpPr>
              <p:spPr>
                <a:xfrm>
                  <a:off x="5331213" y="1774882"/>
                  <a:ext cx="861070" cy="369332"/>
                </a:xfrm>
                <a:prstGeom prst="rect">
                  <a:avLst/>
                </a:prstGeom>
                <a:blipFill>
                  <a:blip r:embed="rId12"/>
                  <a:stretch>
                    <a:fillRect l="-6383" t="-8197" b="-2459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1ADEA83-AA78-41D6-B5D1-6A7C4CD608EA}"/>
                    </a:ext>
                  </a:extLst>
                </p:cNvPr>
                <p:cNvSpPr txBox="1"/>
                <p:nvPr/>
              </p:nvSpPr>
              <p:spPr>
                <a:xfrm>
                  <a:off x="6088378" y="1781852"/>
                  <a:ext cx="998222" cy="369332"/>
                </a:xfrm>
                <a:prstGeom prst="rect">
                  <a:avLst/>
                </a:prstGeom>
                <a:noFill/>
              </p:spPr>
              <p:txBody>
                <a:bodyPr wrap="none" rtlCol="0">
                  <a:spAutoFit/>
                </a:bodyPr>
                <a:lstStyle/>
                <a:p>
                  <a:r>
                    <a:rPr lang="en-US" dirty="0"/>
                    <a:t>action </a:t>
                  </a:r>
                  <a14:m>
                    <m:oMath xmlns:m="http://schemas.openxmlformats.org/officeDocument/2006/math">
                      <m:r>
                        <a:rPr lang="en-US" b="0" i="1" smtClean="0">
                          <a:latin typeface="Cambria Math" panose="02040503050406030204" pitchFamily="18" charset="0"/>
                        </a:rPr>
                        <m:t>𝑎</m:t>
                      </m:r>
                    </m:oMath>
                  </a14:m>
                  <a:endParaRPr lang="en-SE" dirty="0"/>
                </a:p>
              </p:txBody>
            </p:sp>
          </mc:Choice>
          <mc:Fallback xmlns="">
            <p:sp>
              <p:nvSpPr>
                <p:cNvPr id="81" name="TextBox 80">
                  <a:extLst>
                    <a:ext uri="{FF2B5EF4-FFF2-40B4-BE49-F238E27FC236}">
                      <a16:creationId xmlns:a16="http://schemas.microsoft.com/office/drawing/2014/main" id="{31ADEA83-AA78-41D6-B5D1-6A7C4CD608EA}"/>
                    </a:ext>
                  </a:extLst>
                </p:cNvPr>
                <p:cNvSpPr txBox="1">
                  <a:spLocks noRot="1" noChangeAspect="1" noMove="1" noResize="1" noEditPoints="1" noAdjustHandles="1" noChangeArrowheads="1" noChangeShapeType="1" noTextEdit="1"/>
                </p:cNvSpPr>
                <p:nvPr/>
              </p:nvSpPr>
              <p:spPr>
                <a:xfrm>
                  <a:off x="6088378" y="1781852"/>
                  <a:ext cx="998222" cy="369332"/>
                </a:xfrm>
                <a:prstGeom prst="rect">
                  <a:avLst/>
                </a:prstGeom>
                <a:blipFill>
                  <a:blip r:embed="rId13"/>
                  <a:stretch>
                    <a:fillRect l="-5488" t="-8197" b="-24590"/>
                  </a:stretch>
                </a:blipFill>
              </p:spPr>
              <p:txBody>
                <a:bodyPr/>
                <a:lstStyle/>
                <a:p>
                  <a:r>
                    <a:rPr lang="en-SE">
                      <a:noFill/>
                    </a:rPr>
                    <a:t> </a:t>
                  </a:r>
                </a:p>
              </p:txBody>
            </p:sp>
          </mc:Fallback>
        </mc:AlternateContent>
        <p:cxnSp>
          <p:nvCxnSpPr>
            <p:cNvPr id="82" name="Straight Arrow Connector 81">
              <a:extLst>
                <a:ext uri="{FF2B5EF4-FFF2-40B4-BE49-F238E27FC236}">
                  <a16:creationId xmlns:a16="http://schemas.microsoft.com/office/drawing/2014/main" id="{0D928EC0-BA9E-407C-9C14-C463F91E0702}"/>
                </a:ext>
              </a:extLst>
            </p:cNvPr>
            <p:cNvCxnSpPr>
              <a:cxnSpLocks/>
            </p:cNvCxnSpPr>
            <p:nvPr/>
          </p:nvCxnSpPr>
          <p:spPr bwMode="auto">
            <a:xfrm>
              <a:off x="6522751" y="2127087"/>
              <a:ext cx="0" cy="53340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8102987-478A-4228-9997-EA825F0893BB}"/>
                    </a:ext>
                  </a:extLst>
                </p:cNvPr>
                <p:cNvSpPr txBox="1"/>
                <p:nvPr/>
              </p:nvSpPr>
              <p:spPr>
                <a:xfrm>
                  <a:off x="5380736" y="3711704"/>
                  <a:ext cx="1745286" cy="369332"/>
                </a:xfrm>
                <a:prstGeom prst="rect">
                  <a:avLst/>
                </a:prstGeom>
                <a:noFill/>
              </p:spPr>
              <p:txBody>
                <a:bodyPr wrap="none" rtlCol="0">
                  <a:spAutoFit/>
                </a:bodyPr>
                <a:lstStyle/>
                <a:p>
                  <a:r>
                    <a:rPr lang="en-US" dirty="0"/>
                    <a:t>action</a:t>
                  </a:r>
                  <a:r>
                    <a:rPr lang="en-US" i="1"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𝜋</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m:t>
                      </m:r>
                    </m:oMath>
                  </a14:m>
                  <a:endParaRPr lang="en-SE" dirty="0"/>
                </a:p>
              </p:txBody>
            </p:sp>
          </mc:Choice>
          <mc:Fallback xmlns="">
            <p:sp>
              <p:nvSpPr>
                <p:cNvPr id="83" name="TextBox 82">
                  <a:extLst>
                    <a:ext uri="{FF2B5EF4-FFF2-40B4-BE49-F238E27FC236}">
                      <a16:creationId xmlns:a16="http://schemas.microsoft.com/office/drawing/2014/main" id="{F8102987-478A-4228-9997-EA825F0893BB}"/>
                    </a:ext>
                  </a:extLst>
                </p:cNvPr>
                <p:cNvSpPr txBox="1">
                  <a:spLocks noRot="1" noChangeAspect="1" noMove="1" noResize="1" noEditPoints="1" noAdjustHandles="1" noChangeArrowheads="1" noChangeShapeType="1" noTextEdit="1"/>
                </p:cNvSpPr>
                <p:nvPr/>
              </p:nvSpPr>
              <p:spPr>
                <a:xfrm>
                  <a:off x="5380736" y="3711704"/>
                  <a:ext cx="1745286" cy="369332"/>
                </a:xfrm>
                <a:prstGeom prst="rect">
                  <a:avLst/>
                </a:prstGeom>
                <a:blipFill>
                  <a:blip r:embed="rId14"/>
                  <a:stretch>
                    <a:fillRect l="-3147" t="-10000" r="-350" b="-26667"/>
                  </a:stretch>
                </a:blipFill>
              </p:spPr>
              <p:txBody>
                <a:bodyPr/>
                <a:lstStyle/>
                <a:p>
                  <a:r>
                    <a:rPr lang="en-SE">
                      <a:noFill/>
                    </a:rPr>
                    <a:t> </a:t>
                  </a:r>
                </a:p>
              </p:txBody>
            </p:sp>
          </mc:Fallback>
        </mc:AlternateContent>
        <p:cxnSp>
          <p:nvCxnSpPr>
            <p:cNvPr id="84" name="Straight Arrow Connector 83">
              <a:extLst>
                <a:ext uri="{FF2B5EF4-FFF2-40B4-BE49-F238E27FC236}">
                  <a16:creationId xmlns:a16="http://schemas.microsoft.com/office/drawing/2014/main" id="{CEB94166-9B93-4FD2-AD3B-6E66A80988D0}"/>
                </a:ext>
              </a:extLst>
            </p:cNvPr>
            <p:cNvCxnSpPr>
              <a:cxnSpLocks/>
            </p:cNvCxnSpPr>
            <p:nvPr/>
          </p:nvCxnSpPr>
          <p:spPr bwMode="auto">
            <a:xfrm>
              <a:off x="6180567" y="3270087"/>
              <a:ext cx="0" cy="533400"/>
            </a:xfrm>
            <a:prstGeom prst="straightConnector1">
              <a:avLst/>
            </a:prstGeom>
            <a:noFill/>
            <a:ln w="25400" cap="flat" cmpd="sng" algn="ctr">
              <a:solidFill>
                <a:schemeClr val="tx1"/>
              </a:solidFill>
              <a:prstDash val="solid"/>
              <a:round/>
              <a:headEnd type="none" w="med" len="med"/>
              <a:tailEnd type="triangle"/>
            </a:ln>
            <a:effectLst/>
          </p:spPr>
        </p:cxnSp>
      </p:grpSp>
      <p:graphicFrame>
        <p:nvGraphicFramePr>
          <p:cNvPr id="85" name="Table 63">
            <a:extLst>
              <a:ext uri="{FF2B5EF4-FFF2-40B4-BE49-F238E27FC236}">
                <a16:creationId xmlns:a16="http://schemas.microsoft.com/office/drawing/2014/main" id="{5972C3EA-5634-467D-8187-379D0605C119}"/>
              </a:ext>
            </a:extLst>
          </p:cNvPr>
          <p:cNvGraphicFramePr>
            <a:graphicFrameLocks/>
          </p:cNvGraphicFramePr>
          <p:nvPr>
            <p:extLst>
              <p:ext uri="{D42A27DB-BD31-4B8C-83A1-F6EECF244321}">
                <p14:modId xmlns:p14="http://schemas.microsoft.com/office/powerpoint/2010/main" val="2425698814"/>
              </p:ext>
            </p:extLst>
          </p:nvPr>
        </p:nvGraphicFramePr>
        <p:xfrm>
          <a:off x="1631461" y="6336868"/>
          <a:ext cx="6995880" cy="370840"/>
        </p:xfrm>
        <a:graphic>
          <a:graphicData uri="http://schemas.openxmlformats.org/drawingml/2006/table">
            <a:tbl>
              <a:tblPr firstRow="1" bandRow="1">
                <a:tableStyleId>{2D5ABB26-0587-4C30-8999-92F81FD0307C}</a:tableStyleId>
              </a:tblPr>
              <a:tblGrid>
                <a:gridCol w="2331960">
                  <a:extLst>
                    <a:ext uri="{9D8B030D-6E8A-4147-A177-3AD203B41FA5}">
                      <a16:colId xmlns:a16="http://schemas.microsoft.com/office/drawing/2014/main" val="1487118975"/>
                    </a:ext>
                  </a:extLst>
                </a:gridCol>
                <a:gridCol w="2331960">
                  <a:extLst>
                    <a:ext uri="{9D8B030D-6E8A-4147-A177-3AD203B41FA5}">
                      <a16:colId xmlns:a16="http://schemas.microsoft.com/office/drawing/2014/main" val="875602381"/>
                    </a:ext>
                  </a:extLst>
                </a:gridCol>
                <a:gridCol w="2331960">
                  <a:extLst>
                    <a:ext uri="{9D8B030D-6E8A-4147-A177-3AD203B41FA5}">
                      <a16:colId xmlns:a16="http://schemas.microsoft.com/office/drawing/2014/main" val="3256823831"/>
                    </a:ext>
                  </a:extLst>
                </a:gridCol>
              </a:tblGrid>
              <a:tr h="370840">
                <a:tc>
                  <a:txBody>
                    <a:bodyPr/>
                    <a:lstStyle/>
                    <a:p>
                      <a:r>
                        <a:rPr lang="en-US" dirty="0"/>
                        <a:t>MDP Planning</a:t>
                      </a:r>
                      <a:endParaRPr lang="en-SE" dirty="0"/>
                    </a:p>
                  </a:txBody>
                  <a:tcPr/>
                </a:tc>
                <a:tc>
                  <a:txBody>
                    <a:bodyPr/>
                    <a:lstStyle/>
                    <a:p>
                      <a:r>
                        <a:rPr lang="en-US" dirty="0"/>
                        <a:t>Value-based RL</a:t>
                      </a:r>
                      <a:endParaRPr lang="en-SE" dirty="0"/>
                    </a:p>
                  </a:txBody>
                  <a:tcPr/>
                </a:tc>
                <a:tc>
                  <a:txBody>
                    <a:bodyPr/>
                    <a:lstStyle/>
                    <a:p>
                      <a:r>
                        <a:rPr lang="en-US" dirty="0"/>
                        <a:t>Policy-based RL</a:t>
                      </a:r>
                      <a:endParaRPr lang="en-SE" dirty="0"/>
                    </a:p>
                  </a:txBody>
                  <a:tcPr/>
                </a:tc>
                <a:extLst>
                  <a:ext uri="{0D108BD9-81ED-4DB2-BD59-A6C34878D82A}">
                    <a16:rowId xmlns:a16="http://schemas.microsoft.com/office/drawing/2014/main" val="473992227"/>
                  </a:ext>
                </a:extLst>
              </a:tr>
            </a:tbl>
          </a:graphicData>
        </a:graphic>
      </p:graphicFrame>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5420550-F481-40CA-8B38-45FF2035F094}"/>
                  </a:ext>
                </a:extLst>
              </p:cNvPr>
              <p:cNvSpPr txBox="1"/>
              <p:nvPr/>
            </p:nvSpPr>
            <p:spPr>
              <a:xfrm>
                <a:off x="3593960" y="5680377"/>
                <a:ext cx="2259658" cy="646331"/>
              </a:xfrm>
              <a:prstGeom prst="rect">
                <a:avLst/>
              </a:prstGeom>
              <a:noFill/>
            </p:spPr>
            <p:txBody>
              <a:bodyPr wrap="square" rtlCol="0" anchor="t">
                <a:spAutoFit/>
              </a:bodyPr>
              <a:lstStyle/>
              <a:p>
                <a:pPr algn="ctr"/>
                <a:r>
                  <a:rPr lang="en-US" dirty="0"/>
                  <a:t>action</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m:rPr>
                              <m:sty m:val="p"/>
                            </m:rPr>
                            <a:rPr lang="en-US" b="0" i="0" smtClean="0">
                              <a:latin typeface="Cambria Math" panose="02040503050406030204" pitchFamily="18" charset="0"/>
                            </a:rPr>
                            <m:t>a</m:t>
                          </m:r>
                        </m:sub>
                      </m:sSub>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m:oMathPara>
                </a14:m>
                <a:endParaRPr lang="en-SE" dirty="0"/>
              </a:p>
            </p:txBody>
          </p:sp>
        </mc:Choice>
        <mc:Fallback xmlns="">
          <p:sp>
            <p:nvSpPr>
              <p:cNvPr id="86" name="TextBox 85">
                <a:extLst>
                  <a:ext uri="{FF2B5EF4-FFF2-40B4-BE49-F238E27FC236}">
                    <a16:creationId xmlns:a16="http://schemas.microsoft.com/office/drawing/2014/main" id="{75420550-F481-40CA-8B38-45FF2035F094}"/>
                  </a:ext>
                </a:extLst>
              </p:cNvPr>
              <p:cNvSpPr txBox="1">
                <a:spLocks noRot="1" noChangeAspect="1" noMove="1" noResize="1" noEditPoints="1" noAdjustHandles="1" noChangeArrowheads="1" noChangeShapeType="1" noTextEdit="1"/>
              </p:cNvSpPr>
              <p:nvPr/>
            </p:nvSpPr>
            <p:spPr>
              <a:xfrm>
                <a:off x="3593960" y="5680377"/>
                <a:ext cx="2259658" cy="646331"/>
              </a:xfrm>
              <a:prstGeom prst="rect">
                <a:avLst/>
              </a:prstGeom>
              <a:blipFill>
                <a:blip r:embed="rId15"/>
                <a:stretch>
                  <a:fillRect t="-5660" b="-7547"/>
                </a:stretch>
              </a:blipFill>
            </p:spPr>
            <p:txBody>
              <a:bodyPr/>
              <a:lstStyle/>
              <a:p>
                <a:r>
                  <a:rPr lang="en-SE">
                    <a:noFill/>
                  </a:rPr>
                  <a:t> </a:t>
                </a:r>
              </a:p>
            </p:txBody>
          </p:sp>
        </mc:Fallback>
      </mc:AlternateContent>
      <p:sp>
        <p:nvSpPr>
          <p:cNvPr id="87" name="Rectangle 86">
            <a:extLst>
              <a:ext uri="{FF2B5EF4-FFF2-40B4-BE49-F238E27FC236}">
                <a16:creationId xmlns:a16="http://schemas.microsoft.com/office/drawing/2014/main" id="{3C5D8ACE-4F32-4140-A2CB-0FD5151D8257}"/>
              </a:ext>
            </a:extLst>
          </p:cNvPr>
          <p:cNvSpPr/>
          <p:nvPr/>
        </p:nvSpPr>
        <p:spPr bwMode="auto">
          <a:xfrm>
            <a:off x="1298757" y="3680612"/>
            <a:ext cx="2189189" cy="304313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01ED-AB96-48F3-9502-173CE8ABC382}"/>
              </a:ext>
            </a:extLst>
          </p:cNvPr>
          <p:cNvSpPr>
            <a:spLocks noGrp="1"/>
          </p:cNvSpPr>
          <p:nvPr>
            <p:ph type="title"/>
          </p:nvPr>
        </p:nvSpPr>
        <p:spPr/>
        <p:txBody>
          <a:bodyPr/>
          <a:lstStyle/>
          <a:p>
            <a:r>
              <a:rPr lang="en-US" dirty="0"/>
              <a:t>Policy Iteration Illustration</a:t>
            </a:r>
            <a:endParaRPr lang="en-SE" dirty="0"/>
          </a:p>
        </p:txBody>
      </p:sp>
      <p:sp>
        <p:nvSpPr>
          <p:cNvPr id="3" name="Content Placeholder 2">
            <a:extLst>
              <a:ext uri="{FF2B5EF4-FFF2-40B4-BE49-F238E27FC236}">
                <a16:creationId xmlns:a16="http://schemas.microsoft.com/office/drawing/2014/main" id="{7E6D42D7-A082-4A5B-BE28-B489F5EF514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396BC4-E63C-47F4-9B40-17BA7F152522}"/>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498D2E46-BBD7-4D78-8C46-F486FEC1F5E8}"/>
              </a:ext>
            </a:extLst>
          </p:cNvPr>
          <p:cNvPicPr>
            <a:picLocks noChangeAspect="1"/>
          </p:cNvPicPr>
          <p:nvPr/>
        </p:nvPicPr>
        <p:blipFill>
          <a:blip r:embed="rId2"/>
          <a:stretch>
            <a:fillRect/>
          </a:stretch>
        </p:blipFill>
        <p:spPr>
          <a:xfrm>
            <a:off x="609600" y="1295400"/>
            <a:ext cx="3276600" cy="5362825"/>
          </a:xfrm>
          <a:prstGeom prst="rect">
            <a:avLst/>
          </a:prstGeom>
        </p:spPr>
      </p:pic>
      <p:pic>
        <p:nvPicPr>
          <p:cNvPr id="6" name="Picture 5">
            <a:extLst>
              <a:ext uri="{FF2B5EF4-FFF2-40B4-BE49-F238E27FC236}">
                <a16:creationId xmlns:a16="http://schemas.microsoft.com/office/drawing/2014/main" id="{B85C447A-F0E1-4881-A1A5-9C694E932B4E}"/>
              </a:ext>
            </a:extLst>
          </p:cNvPr>
          <p:cNvPicPr>
            <a:picLocks noChangeAspect="1"/>
          </p:cNvPicPr>
          <p:nvPr/>
        </p:nvPicPr>
        <p:blipFill>
          <a:blip r:embed="rId3"/>
          <a:stretch>
            <a:fillRect/>
          </a:stretch>
        </p:blipFill>
        <p:spPr>
          <a:xfrm>
            <a:off x="3962400" y="2563073"/>
            <a:ext cx="5044966" cy="2827478"/>
          </a:xfrm>
          <a:prstGeom prst="rect">
            <a:avLst/>
          </a:prstGeom>
        </p:spPr>
      </p:pic>
    </p:spTree>
    <p:extLst>
      <p:ext uri="{BB962C8B-B14F-4D97-AF65-F5344CB8AC3E}">
        <p14:creationId xmlns:p14="http://schemas.microsoft.com/office/powerpoint/2010/main" val="418019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BD59-EC8A-4A5A-8BB8-5F13AF5CCC94}"/>
              </a:ext>
            </a:extLst>
          </p:cNvPr>
          <p:cNvSpPr>
            <a:spLocks noGrp="1"/>
          </p:cNvSpPr>
          <p:nvPr>
            <p:ph type="title"/>
          </p:nvPr>
        </p:nvSpPr>
        <p:spPr/>
        <p:txBody>
          <a:bodyPr/>
          <a:lstStyle/>
          <a:p>
            <a:r>
              <a:rPr lang="en-US" dirty="0"/>
              <a:t>Policy Iteration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1B8DE8-55DB-459D-8F38-8164E3BC7790}"/>
                  </a:ext>
                </a:extLst>
              </p:cNvPr>
              <p:cNvSpPr>
                <a:spLocks noGrp="1"/>
              </p:cNvSpPr>
              <p:nvPr>
                <p:ph idx="1"/>
              </p:nvPr>
            </p:nvSpPr>
            <p:spPr>
              <a:xfrm>
                <a:off x="457200" y="1143000"/>
                <a:ext cx="8229600" cy="1970888"/>
              </a:xfrm>
            </p:spPr>
            <p:txBody>
              <a:bodyPr>
                <a:normAutofit fontScale="85000" lnSpcReduction="20000"/>
              </a:bodyPr>
              <a:lstStyle/>
              <a:p>
                <a:r>
                  <a:rPr lang="en-US" dirty="0"/>
                  <a:t>An episodic MDP with terminal states with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located in the top left corner. Blue states are bad states with large negative reward. </a:t>
                </a:r>
              </a:p>
              <a:p>
                <a:r>
                  <a:rPr lang="en-US" dirty="0"/>
                  <a:t>Start with uniform random policy.</a:t>
                </a:r>
              </a:p>
              <a:p>
                <a:r>
                  <a:rPr lang="en-US" dirty="0"/>
                  <a:t>Initialize </a:t>
                </a:r>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=0</m:t>
                    </m:r>
                  </m:oMath>
                </a14:m>
                <a:r>
                  <a:rPr lang="en-US" dirty="0"/>
                  <a:t> for all </a:t>
                </a:r>
                <a14:m>
                  <m:oMath xmlns:m="http://schemas.openxmlformats.org/officeDocument/2006/math">
                    <m:r>
                      <a:rPr lang="en-US" i="1">
                        <a:latin typeface="Cambria Math" panose="02040503050406030204" pitchFamily="18" charset="0"/>
                      </a:rPr>
                      <m:t>𝑠</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2E1B8DE8-55DB-459D-8F38-8164E3BC7790}"/>
                  </a:ext>
                </a:extLst>
              </p:cNvPr>
              <p:cNvSpPr>
                <a:spLocks noGrp="1" noRot="1" noChangeAspect="1" noMove="1" noResize="1" noEditPoints="1" noAdjustHandles="1" noChangeArrowheads="1" noChangeShapeType="1" noTextEdit="1"/>
              </p:cNvSpPr>
              <p:nvPr>
                <p:ph idx="1"/>
              </p:nvPr>
            </p:nvSpPr>
            <p:spPr>
              <a:xfrm>
                <a:off x="457200" y="1143000"/>
                <a:ext cx="8229600" cy="1970888"/>
              </a:xfrm>
              <a:blipFill>
                <a:blip r:embed="rId2"/>
                <a:stretch>
                  <a:fillRect l="-1259" t="-7121" r="-2000" b="-46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41A0725-E60B-4D2F-96CA-F68B301D2D3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C789D4A5-832C-469B-80C7-C3306D7A7F63}"/>
              </a:ext>
            </a:extLst>
          </p:cNvPr>
          <p:cNvPicPr>
            <a:picLocks noChangeAspect="1"/>
          </p:cNvPicPr>
          <p:nvPr/>
        </p:nvPicPr>
        <p:blipFill>
          <a:blip r:embed="rId3"/>
          <a:stretch>
            <a:fillRect/>
          </a:stretch>
        </p:blipFill>
        <p:spPr>
          <a:xfrm>
            <a:off x="4956" y="3635909"/>
            <a:ext cx="5413607" cy="2658318"/>
          </a:xfrm>
          <a:prstGeom prst="rect">
            <a:avLst/>
          </a:prstGeom>
        </p:spPr>
      </p:pic>
      <p:pic>
        <p:nvPicPr>
          <p:cNvPr id="6" name="Picture 5">
            <a:extLst>
              <a:ext uri="{FF2B5EF4-FFF2-40B4-BE49-F238E27FC236}">
                <a16:creationId xmlns:a16="http://schemas.microsoft.com/office/drawing/2014/main" id="{296AD985-5A5E-475C-A35A-4BBA114E3064}"/>
              </a:ext>
            </a:extLst>
          </p:cNvPr>
          <p:cNvPicPr>
            <a:picLocks noChangeAspect="1"/>
          </p:cNvPicPr>
          <p:nvPr/>
        </p:nvPicPr>
        <p:blipFill>
          <a:blip r:embed="rId4"/>
          <a:stretch>
            <a:fillRect/>
          </a:stretch>
        </p:blipFill>
        <p:spPr>
          <a:xfrm>
            <a:off x="5486400" y="3113888"/>
            <a:ext cx="3381900" cy="3416147"/>
          </a:xfrm>
          <a:prstGeom prst="rect">
            <a:avLst/>
          </a:prstGeom>
        </p:spPr>
      </p:pic>
    </p:spTree>
    <p:extLst>
      <p:ext uri="{BB962C8B-B14F-4D97-AF65-F5344CB8AC3E}">
        <p14:creationId xmlns:p14="http://schemas.microsoft.com/office/powerpoint/2010/main" val="389436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28ED-7540-4AFC-B0CE-5F0FE5BBB3D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E14CF89B-A70E-4300-A745-C23EDA2774DE}"/>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9" name="Picture 8">
            <a:extLst>
              <a:ext uri="{FF2B5EF4-FFF2-40B4-BE49-F238E27FC236}">
                <a16:creationId xmlns:a16="http://schemas.microsoft.com/office/drawing/2014/main" id="{4A9685EB-FD5C-4E16-8DDA-5C5F4AB1EBA8}"/>
              </a:ext>
            </a:extLst>
          </p:cNvPr>
          <p:cNvPicPr>
            <a:picLocks noChangeAspect="1"/>
          </p:cNvPicPr>
          <p:nvPr/>
        </p:nvPicPr>
        <p:blipFill>
          <a:blip r:embed="rId2"/>
          <a:stretch>
            <a:fillRect/>
          </a:stretch>
        </p:blipFill>
        <p:spPr>
          <a:xfrm>
            <a:off x="17106" y="92818"/>
            <a:ext cx="4527865" cy="2634030"/>
          </a:xfrm>
          <a:prstGeom prst="rect">
            <a:avLst/>
          </a:prstGeom>
        </p:spPr>
      </p:pic>
      <p:pic>
        <p:nvPicPr>
          <p:cNvPr id="10" name="Picture 9">
            <a:extLst>
              <a:ext uri="{FF2B5EF4-FFF2-40B4-BE49-F238E27FC236}">
                <a16:creationId xmlns:a16="http://schemas.microsoft.com/office/drawing/2014/main" id="{9D8E38E5-576F-4DAF-95CE-F3B094FC911C}"/>
              </a:ext>
            </a:extLst>
          </p:cNvPr>
          <p:cNvPicPr>
            <a:picLocks noChangeAspect="1"/>
          </p:cNvPicPr>
          <p:nvPr/>
        </p:nvPicPr>
        <p:blipFill>
          <a:blip r:embed="rId3"/>
          <a:stretch>
            <a:fillRect/>
          </a:stretch>
        </p:blipFill>
        <p:spPr>
          <a:xfrm>
            <a:off x="4544332" y="55047"/>
            <a:ext cx="4507859" cy="2640698"/>
          </a:xfrm>
          <a:prstGeom prst="rect">
            <a:avLst/>
          </a:prstGeom>
        </p:spPr>
      </p:pic>
      <p:pic>
        <p:nvPicPr>
          <p:cNvPr id="11" name="Picture 10">
            <a:extLst>
              <a:ext uri="{FF2B5EF4-FFF2-40B4-BE49-F238E27FC236}">
                <a16:creationId xmlns:a16="http://schemas.microsoft.com/office/drawing/2014/main" id="{A6AB78F0-1F08-4203-AC80-8EB7DF2E6666}"/>
              </a:ext>
            </a:extLst>
          </p:cNvPr>
          <p:cNvPicPr>
            <a:picLocks noChangeAspect="1"/>
          </p:cNvPicPr>
          <p:nvPr/>
        </p:nvPicPr>
        <p:blipFill>
          <a:blip r:embed="rId4"/>
          <a:stretch>
            <a:fillRect/>
          </a:stretch>
        </p:blipFill>
        <p:spPr>
          <a:xfrm>
            <a:off x="50449" y="3352800"/>
            <a:ext cx="4494522" cy="2647367"/>
          </a:xfrm>
          <a:prstGeom prst="rect">
            <a:avLst/>
          </a:prstGeom>
        </p:spPr>
      </p:pic>
      <p:pic>
        <p:nvPicPr>
          <p:cNvPr id="12" name="Picture 11">
            <a:extLst>
              <a:ext uri="{FF2B5EF4-FFF2-40B4-BE49-F238E27FC236}">
                <a16:creationId xmlns:a16="http://schemas.microsoft.com/office/drawing/2014/main" id="{381AC37F-10E6-4CFC-86D3-CA6879966A42}"/>
              </a:ext>
            </a:extLst>
          </p:cNvPr>
          <p:cNvPicPr>
            <a:picLocks noChangeAspect="1"/>
          </p:cNvPicPr>
          <p:nvPr/>
        </p:nvPicPr>
        <p:blipFill>
          <a:blip r:embed="rId5"/>
          <a:stretch>
            <a:fillRect/>
          </a:stretch>
        </p:blipFill>
        <p:spPr>
          <a:xfrm>
            <a:off x="4551001" y="3352800"/>
            <a:ext cx="4501190" cy="2647367"/>
          </a:xfrm>
          <a:prstGeom prst="rect">
            <a:avLst/>
          </a:prstGeom>
        </p:spPr>
      </p:pic>
      <p:sp>
        <p:nvSpPr>
          <p:cNvPr id="13" name="TextBox 12">
            <a:extLst>
              <a:ext uri="{FF2B5EF4-FFF2-40B4-BE49-F238E27FC236}">
                <a16:creationId xmlns:a16="http://schemas.microsoft.com/office/drawing/2014/main" id="{651C3055-3F1C-4461-9FAE-9E920B093866}"/>
              </a:ext>
            </a:extLst>
          </p:cNvPr>
          <p:cNvSpPr txBox="1"/>
          <p:nvPr/>
        </p:nvSpPr>
        <p:spPr>
          <a:xfrm>
            <a:off x="478971" y="2756823"/>
            <a:ext cx="7445829" cy="646331"/>
          </a:xfrm>
          <a:prstGeom prst="rect">
            <a:avLst/>
          </a:prstGeom>
          <a:noFill/>
        </p:spPr>
        <p:txBody>
          <a:bodyPr wrap="square" rtlCol="0">
            <a:spAutoFit/>
          </a:bodyPr>
          <a:lstStyle/>
          <a:p>
            <a:r>
              <a:rPr lang="en-US" dirty="0"/>
              <a:t>After 1</a:t>
            </a:r>
            <a:r>
              <a:rPr lang="en-US" baseline="30000" dirty="0"/>
              <a:t>st</a:t>
            </a:r>
            <a:r>
              <a:rPr lang="en-US" dirty="0"/>
              <a:t> sweep of PE+PI. Most state’s policies are not good since they go towards blue states (darker colors denote low-value states).</a:t>
            </a:r>
            <a:endParaRPr lang="en-SE" dirty="0"/>
          </a:p>
        </p:txBody>
      </p:sp>
      <p:sp>
        <p:nvSpPr>
          <p:cNvPr id="14" name="TextBox 13">
            <a:extLst>
              <a:ext uri="{FF2B5EF4-FFF2-40B4-BE49-F238E27FC236}">
                <a16:creationId xmlns:a16="http://schemas.microsoft.com/office/drawing/2014/main" id="{363A0C5D-2A3C-4AA2-9AD3-4E4D9BA8561F}"/>
              </a:ext>
            </a:extLst>
          </p:cNvPr>
          <p:cNvSpPr txBox="1"/>
          <p:nvPr/>
        </p:nvSpPr>
        <p:spPr>
          <a:xfrm>
            <a:off x="478971" y="6097134"/>
            <a:ext cx="7445829" cy="646331"/>
          </a:xfrm>
          <a:prstGeom prst="rect">
            <a:avLst/>
          </a:prstGeom>
          <a:noFill/>
        </p:spPr>
        <p:txBody>
          <a:bodyPr wrap="square" rtlCol="0">
            <a:spAutoFit/>
          </a:bodyPr>
          <a:lstStyle/>
          <a:p>
            <a:r>
              <a:rPr lang="en-US" dirty="0"/>
              <a:t>After 2</a:t>
            </a:r>
            <a:r>
              <a:rPr lang="en-US" baseline="30000" dirty="0"/>
              <a:t>nd</a:t>
            </a:r>
            <a:r>
              <a:rPr lang="en-US" dirty="0"/>
              <a:t> sweep of PE+PI. Policies are much better, but a few states’ policies still go towards blue states.</a:t>
            </a:r>
            <a:endParaRPr lang="en-SE" dirty="0"/>
          </a:p>
        </p:txBody>
      </p:sp>
      <p:sp>
        <p:nvSpPr>
          <p:cNvPr id="17" name="Arrow: Right 16">
            <a:extLst>
              <a:ext uri="{FF2B5EF4-FFF2-40B4-BE49-F238E27FC236}">
                <a16:creationId xmlns:a16="http://schemas.microsoft.com/office/drawing/2014/main" id="{9CB51FEE-214D-45DD-B3D5-25BB5309D2BA}"/>
              </a:ext>
            </a:extLst>
          </p:cNvPr>
          <p:cNvSpPr/>
          <p:nvPr/>
        </p:nvSpPr>
        <p:spPr bwMode="auto">
          <a:xfrm flipH="1">
            <a:off x="2667000"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D85951B-8D76-49AB-9A39-B5CFCEFF6B58}"/>
              </a:ext>
            </a:extLst>
          </p:cNvPr>
          <p:cNvSpPr txBox="1"/>
          <p:nvPr/>
        </p:nvSpPr>
        <p:spPr>
          <a:xfrm>
            <a:off x="3048000" y="5559730"/>
            <a:ext cx="1128835" cy="338554"/>
          </a:xfrm>
          <a:prstGeom prst="rect">
            <a:avLst/>
          </a:prstGeom>
          <a:noFill/>
        </p:spPr>
        <p:txBody>
          <a:bodyPr wrap="none" rtlCol="0">
            <a:spAutoFit/>
          </a:bodyPr>
          <a:lstStyle/>
          <a:p>
            <a:r>
              <a:rPr lang="en-US" sz="1600" dirty="0"/>
              <a:t>Bad policy</a:t>
            </a:r>
            <a:endParaRPr lang="en-SE" sz="1600" dirty="0"/>
          </a:p>
        </p:txBody>
      </p:sp>
      <p:sp>
        <p:nvSpPr>
          <p:cNvPr id="22" name="Arrow: Right 21">
            <a:extLst>
              <a:ext uri="{FF2B5EF4-FFF2-40B4-BE49-F238E27FC236}">
                <a16:creationId xmlns:a16="http://schemas.microsoft.com/office/drawing/2014/main" id="{A24C7050-A049-4AD1-8514-B53C65E33DDB}"/>
              </a:ext>
            </a:extLst>
          </p:cNvPr>
          <p:cNvSpPr/>
          <p:nvPr/>
        </p:nvSpPr>
        <p:spPr bwMode="auto">
          <a:xfrm flipH="1">
            <a:off x="7191507" y="5579217"/>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1F50B8E2-3B52-450F-B9D5-E55075ABE1B1}"/>
              </a:ext>
            </a:extLst>
          </p:cNvPr>
          <p:cNvSpPr txBox="1"/>
          <p:nvPr/>
        </p:nvSpPr>
        <p:spPr>
          <a:xfrm>
            <a:off x="7572507" y="5559730"/>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44765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EC7-3BDD-4895-83D6-B5D299587AEF}"/>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56F0F11B-061D-43C9-A372-22D1B312B24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FF55EA0D-F676-43E9-8F99-C3E32084E5C6}"/>
              </a:ext>
            </a:extLst>
          </p:cNvPr>
          <p:cNvPicPr>
            <a:picLocks noChangeAspect="1"/>
          </p:cNvPicPr>
          <p:nvPr/>
        </p:nvPicPr>
        <p:blipFill>
          <a:blip r:embed="rId2"/>
          <a:stretch>
            <a:fillRect/>
          </a:stretch>
        </p:blipFill>
        <p:spPr>
          <a:xfrm>
            <a:off x="9331" y="0"/>
            <a:ext cx="4507859" cy="2647367"/>
          </a:xfrm>
          <a:prstGeom prst="rect">
            <a:avLst/>
          </a:prstGeom>
        </p:spPr>
      </p:pic>
      <p:pic>
        <p:nvPicPr>
          <p:cNvPr id="6" name="Picture 5">
            <a:extLst>
              <a:ext uri="{FF2B5EF4-FFF2-40B4-BE49-F238E27FC236}">
                <a16:creationId xmlns:a16="http://schemas.microsoft.com/office/drawing/2014/main" id="{0FD7BDF0-03BB-4FE6-B582-738E9C97CDE1}"/>
              </a:ext>
            </a:extLst>
          </p:cNvPr>
          <p:cNvPicPr>
            <a:picLocks noChangeAspect="1"/>
          </p:cNvPicPr>
          <p:nvPr/>
        </p:nvPicPr>
        <p:blipFill>
          <a:blip r:embed="rId3"/>
          <a:stretch>
            <a:fillRect/>
          </a:stretch>
        </p:blipFill>
        <p:spPr>
          <a:xfrm>
            <a:off x="4592474" y="-37048"/>
            <a:ext cx="4507859" cy="2627362"/>
          </a:xfrm>
          <a:prstGeom prst="rect">
            <a:avLst/>
          </a:prstGeom>
        </p:spPr>
      </p:pic>
      <p:sp>
        <p:nvSpPr>
          <p:cNvPr id="8" name="Arrow: Right 7">
            <a:extLst>
              <a:ext uri="{FF2B5EF4-FFF2-40B4-BE49-F238E27FC236}">
                <a16:creationId xmlns:a16="http://schemas.microsoft.com/office/drawing/2014/main" id="{529949B3-8105-48A1-AD1A-6DF9ED39A35F}"/>
              </a:ext>
            </a:extLst>
          </p:cNvPr>
          <p:cNvSpPr/>
          <p:nvPr/>
        </p:nvSpPr>
        <p:spPr bwMode="auto">
          <a:xfrm flipH="1">
            <a:off x="2667000" y="2142969"/>
            <a:ext cx="381000"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5C096AF-AF3B-4D0B-A4A4-C4E63E3DB6FD}"/>
              </a:ext>
            </a:extLst>
          </p:cNvPr>
          <p:cNvSpPr txBox="1"/>
          <p:nvPr/>
        </p:nvSpPr>
        <p:spPr>
          <a:xfrm>
            <a:off x="3048000" y="2123482"/>
            <a:ext cx="1334020" cy="338554"/>
          </a:xfrm>
          <a:prstGeom prst="rect">
            <a:avLst/>
          </a:prstGeom>
          <a:noFill/>
        </p:spPr>
        <p:txBody>
          <a:bodyPr wrap="none" rtlCol="0">
            <a:spAutoFit/>
          </a:bodyPr>
          <a:lstStyle/>
          <a:p>
            <a:r>
              <a:rPr lang="en-US" sz="1600" dirty="0"/>
              <a:t>Higher value</a:t>
            </a:r>
            <a:endParaRPr lang="en-SE" sz="1600" dirty="0"/>
          </a:p>
        </p:txBody>
      </p:sp>
      <p:sp>
        <p:nvSpPr>
          <p:cNvPr id="11" name="Arrow: Right 10">
            <a:extLst>
              <a:ext uri="{FF2B5EF4-FFF2-40B4-BE49-F238E27FC236}">
                <a16:creationId xmlns:a16="http://schemas.microsoft.com/office/drawing/2014/main" id="{831C6FAA-A6C1-4639-9880-7B9AE915A641}"/>
              </a:ext>
            </a:extLst>
          </p:cNvPr>
          <p:cNvSpPr/>
          <p:nvPr/>
        </p:nvSpPr>
        <p:spPr bwMode="auto">
          <a:xfrm rot="5400000" flipH="1">
            <a:off x="6103206" y="2593617"/>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7C0D0F49-7620-4F5A-AF59-16E469FA2A58}"/>
              </a:ext>
            </a:extLst>
          </p:cNvPr>
          <p:cNvSpPr txBox="1"/>
          <p:nvPr/>
        </p:nvSpPr>
        <p:spPr>
          <a:xfrm>
            <a:off x="4761979" y="2595318"/>
            <a:ext cx="1313180" cy="338554"/>
          </a:xfrm>
          <a:prstGeom prst="rect">
            <a:avLst/>
          </a:prstGeom>
          <a:noFill/>
        </p:spPr>
        <p:txBody>
          <a:bodyPr wrap="none" rtlCol="0">
            <a:spAutoFit/>
          </a:bodyPr>
          <a:lstStyle/>
          <a:p>
            <a:r>
              <a:rPr lang="en-US" sz="1600" dirty="0"/>
              <a:t>Better policy</a:t>
            </a:r>
            <a:endParaRPr lang="en-SE" sz="1600" dirty="0"/>
          </a:p>
        </p:txBody>
      </p:sp>
      <p:pic>
        <p:nvPicPr>
          <p:cNvPr id="13" name="Picture 12">
            <a:extLst>
              <a:ext uri="{FF2B5EF4-FFF2-40B4-BE49-F238E27FC236}">
                <a16:creationId xmlns:a16="http://schemas.microsoft.com/office/drawing/2014/main" id="{4DEE3B3B-9EA9-467C-A9AE-104D59BEC62E}"/>
              </a:ext>
            </a:extLst>
          </p:cNvPr>
          <p:cNvPicPr>
            <a:picLocks noChangeAspect="1"/>
          </p:cNvPicPr>
          <p:nvPr/>
        </p:nvPicPr>
        <p:blipFill>
          <a:blip r:embed="rId4"/>
          <a:stretch>
            <a:fillRect/>
          </a:stretch>
        </p:blipFill>
        <p:spPr>
          <a:xfrm>
            <a:off x="9331" y="3203734"/>
            <a:ext cx="4507859" cy="2640698"/>
          </a:xfrm>
          <a:prstGeom prst="rect">
            <a:avLst/>
          </a:prstGeom>
        </p:spPr>
      </p:pic>
      <p:pic>
        <p:nvPicPr>
          <p:cNvPr id="14" name="Picture 13">
            <a:extLst>
              <a:ext uri="{FF2B5EF4-FFF2-40B4-BE49-F238E27FC236}">
                <a16:creationId xmlns:a16="http://schemas.microsoft.com/office/drawing/2014/main" id="{5F515399-2407-4362-96AF-DE9C9E9816A4}"/>
              </a:ext>
            </a:extLst>
          </p:cNvPr>
          <p:cNvPicPr>
            <a:picLocks noChangeAspect="1"/>
          </p:cNvPicPr>
          <p:nvPr/>
        </p:nvPicPr>
        <p:blipFill>
          <a:blip r:embed="rId5"/>
          <a:stretch>
            <a:fillRect/>
          </a:stretch>
        </p:blipFill>
        <p:spPr>
          <a:xfrm>
            <a:off x="4592474" y="3208503"/>
            <a:ext cx="4507859" cy="2640698"/>
          </a:xfrm>
          <a:prstGeom prst="rect">
            <a:avLst/>
          </a:prstGeom>
        </p:spPr>
      </p:pic>
      <p:sp>
        <p:nvSpPr>
          <p:cNvPr id="15" name="Arrow: Right 14">
            <a:extLst>
              <a:ext uri="{FF2B5EF4-FFF2-40B4-BE49-F238E27FC236}">
                <a16:creationId xmlns:a16="http://schemas.microsoft.com/office/drawing/2014/main" id="{9146412D-D32E-4E93-A737-3011C32C5DE7}"/>
              </a:ext>
            </a:extLst>
          </p:cNvPr>
          <p:cNvSpPr/>
          <p:nvPr/>
        </p:nvSpPr>
        <p:spPr bwMode="auto">
          <a:xfrm rot="5400000" flipH="1">
            <a:off x="1493627"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3306144-3300-4550-9B17-48BA2CE096A2}"/>
              </a:ext>
            </a:extLst>
          </p:cNvPr>
          <p:cNvSpPr txBox="1"/>
          <p:nvPr/>
        </p:nvSpPr>
        <p:spPr>
          <a:xfrm>
            <a:off x="152400" y="5867189"/>
            <a:ext cx="1334020" cy="338554"/>
          </a:xfrm>
          <a:prstGeom prst="rect">
            <a:avLst/>
          </a:prstGeom>
          <a:noFill/>
        </p:spPr>
        <p:txBody>
          <a:bodyPr wrap="none" rtlCol="0">
            <a:spAutoFit/>
          </a:bodyPr>
          <a:lstStyle/>
          <a:p>
            <a:r>
              <a:rPr lang="en-US" sz="1600" dirty="0"/>
              <a:t>Higher value</a:t>
            </a:r>
            <a:endParaRPr lang="en-SE" sz="1600" dirty="0"/>
          </a:p>
        </p:txBody>
      </p:sp>
      <p:sp>
        <p:nvSpPr>
          <p:cNvPr id="17" name="Arrow: Right 16">
            <a:extLst>
              <a:ext uri="{FF2B5EF4-FFF2-40B4-BE49-F238E27FC236}">
                <a16:creationId xmlns:a16="http://schemas.microsoft.com/office/drawing/2014/main" id="{FAA57873-3AF0-4853-B8B3-2FA764557D32}"/>
              </a:ext>
            </a:extLst>
          </p:cNvPr>
          <p:cNvSpPr/>
          <p:nvPr/>
        </p:nvSpPr>
        <p:spPr bwMode="auto">
          <a:xfrm rot="5400000" flipH="1">
            <a:off x="5417406" y="5865488"/>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9A497953-00BE-4236-908F-C044D186DD35}"/>
              </a:ext>
            </a:extLst>
          </p:cNvPr>
          <p:cNvSpPr txBox="1"/>
          <p:nvPr/>
        </p:nvSpPr>
        <p:spPr>
          <a:xfrm>
            <a:off x="4076179" y="5867189"/>
            <a:ext cx="1313180" cy="338554"/>
          </a:xfrm>
          <a:prstGeom prst="rect">
            <a:avLst/>
          </a:prstGeom>
          <a:noFill/>
        </p:spPr>
        <p:txBody>
          <a:bodyPr wrap="none" rtlCol="0">
            <a:spAutoFit/>
          </a:bodyPr>
          <a:lstStyle/>
          <a:p>
            <a:r>
              <a:rPr lang="en-US" sz="1600" dirty="0"/>
              <a:t>Better policy</a:t>
            </a:r>
            <a:endParaRPr lang="en-SE" sz="1600" dirty="0"/>
          </a:p>
        </p:txBody>
      </p:sp>
    </p:spTree>
    <p:extLst>
      <p:ext uri="{BB962C8B-B14F-4D97-AF65-F5344CB8AC3E}">
        <p14:creationId xmlns:p14="http://schemas.microsoft.com/office/powerpoint/2010/main" val="279566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2F6-F172-4E7C-97D0-71FF4294ED17}"/>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73923072-0986-44B1-B8CA-406CB4B21F7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D6CF62-9D49-4B71-9043-AF6DE25C04E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9" name="Picture 8">
            <a:extLst>
              <a:ext uri="{FF2B5EF4-FFF2-40B4-BE49-F238E27FC236}">
                <a16:creationId xmlns:a16="http://schemas.microsoft.com/office/drawing/2014/main" id="{EB990566-CE05-4496-AFAA-5A495BD61EFA}"/>
              </a:ext>
            </a:extLst>
          </p:cNvPr>
          <p:cNvPicPr>
            <a:picLocks noChangeAspect="1"/>
          </p:cNvPicPr>
          <p:nvPr/>
        </p:nvPicPr>
        <p:blipFill>
          <a:blip r:embed="rId2"/>
          <a:stretch>
            <a:fillRect/>
          </a:stretch>
        </p:blipFill>
        <p:spPr>
          <a:xfrm>
            <a:off x="60372" y="108883"/>
            <a:ext cx="4494522" cy="2620693"/>
          </a:xfrm>
          <a:prstGeom prst="rect">
            <a:avLst/>
          </a:prstGeom>
        </p:spPr>
      </p:pic>
      <p:sp>
        <p:nvSpPr>
          <p:cNvPr id="10" name="Arrow: Right 9">
            <a:extLst>
              <a:ext uri="{FF2B5EF4-FFF2-40B4-BE49-F238E27FC236}">
                <a16:creationId xmlns:a16="http://schemas.microsoft.com/office/drawing/2014/main" id="{1491EE26-DB95-44E5-8ED8-09C3A35422B8}"/>
              </a:ext>
            </a:extLst>
          </p:cNvPr>
          <p:cNvSpPr/>
          <p:nvPr/>
        </p:nvSpPr>
        <p:spPr bwMode="auto">
          <a:xfrm rot="5400000" flipH="1">
            <a:off x="83566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8A65464A-B42F-437D-9E64-AD6C7AD10F48}"/>
              </a:ext>
            </a:extLst>
          </p:cNvPr>
          <p:cNvSpPr txBox="1"/>
          <p:nvPr/>
        </p:nvSpPr>
        <p:spPr>
          <a:xfrm>
            <a:off x="1137651" y="2766712"/>
            <a:ext cx="1334020" cy="338554"/>
          </a:xfrm>
          <a:prstGeom prst="rect">
            <a:avLst/>
          </a:prstGeom>
          <a:noFill/>
        </p:spPr>
        <p:txBody>
          <a:bodyPr wrap="none" rtlCol="0">
            <a:spAutoFit/>
          </a:bodyPr>
          <a:lstStyle/>
          <a:p>
            <a:r>
              <a:rPr lang="en-US" sz="1600" dirty="0"/>
              <a:t>Higher value</a:t>
            </a:r>
            <a:endParaRPr lang="en-SE" sz="1600" dirty="0"/>
          </a:p>
        </p:txBody>
      </p:sp>
      <p:pic>
        <p:nvPicPr>
          <p:cNvPr id="12" name="Picture 11">
            <a:extLst>
              <a:ext uri="{FF2B5EF4-FFF2-40B4-BE49-F238E27FC236}">
                <a16:creationId xmlns:a16="http://schemas.microsoft.com/office/drawing/2014/main" id="{B0069E2E-3167-4E85-AD96-10001014C063}"/>
              </a:ext>
            </a:extLst>
          </p:cNvPr>
          <p:cNvPicPr>
            <a:picLocks noChangeAspect="1"/>
          </p:cNvPicPr>
          <p:nvPr/>
        </p:nvPicPr>
        <p:blipFill>
          <a:blip r:embed="rId3"/>
          <a:stretch>
            <a:fillRect/>
          </a:stretch>
        </p:blipFill>
        <p:spPr>
          <a:xfrm>
            <a:off x="4551786" y="102214"/>
            <a:ext cx="4481185" cy="2627362"/>
          </a:xfrm>
          <a:prstGeom prst="rect">
            <a:avLst/>
          </a:prstGeom>
        </p:spPr>
      </p:pic>
      <p:sp>
        <p:nvSpPr>
          <p:cNvPr id="13" name="Arrow: Right 12">
            <a:extLst>
              <a:ext uri="{FF2B5EF4-FFF2-40B4-BE49-F238E27FC236}">
                <a16:creationId xmlns:a16="http://schemas.microsoft.com/office/drawing/2014/main" id="{09D6DB7D-D1E2-46B2-B077-EF83EB251E40}"/>
              </a:ext>
            </a:extLst>
          </p:cNvPr>
          <p:cNvSpPr/>
          <p:nvPr/>
        </p:nvSpPr>
        <p:spPr bwMode="auto">
          <a:xfrm rot="5400000" flipH="1">
            <a:off x="4764838" y="2765011"/>
            <a:ext cx="294776" cy="309189"/>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AD1D2564-9A84-4D11-8368-33DF3233C43E}"/>
              </a:ext>
            </a:extLst>
          </p:cNvPr>
          <p:cNvSpPr txBox="1"/>
          <p:nvPr/>
        </p:nvSpPr>
        <p:spPr>
          <a:xfrm>
            <a:off x="3423611" y="2766712"/>
            <a:ext cx="1313180" cy="338554"/>
          </a:xfrm>
          <a:prstGeom prst="rect">
            <a:avLst/>
          </a:prstGeom>
          <a:noFill/>
        </p:spPr>
        <p:txBody>
          <a:bodyPr wrap="none" rtlCol="0">
            <a:spAutoFit/>
          </a:bodyPr>
          <a:lstStyle/>
          <a:p>
            <a:r>
              <a:rPr lang="en-US" sz="1600" dirty="0"/>
              <a:t>Better policy</a:t>
            </a:r>
            <a:endParaRPr lang="en-SE" sz="1600" dirty="0"/>
          </a:p>
        </p:txBody>
      </p:sp>
      <p:pic>
        <p:nvPicPr>
          <p:cNvPr id="17" name="Picture 16">
            <a:extLst>
              <a:ext uri="{FF2B5EF4-FFF2-40B4-BE49-F238E27FC236}">
                <a16:creationId xmlns:a16="http://schemas.microsoft.com/office/drawing/2014/main" id="{F86A10A7-DBC5-4B12-AC51-224E4574EB39}"/>
              </a:ext>
            </a:extLst>
          </p:cNvPr>
          <p:cNvPicPr>
            <a:picLocks noChangeAspect="1"/>
          </p:cNvPicPr>
          <p:nvPr/>
        </p:nvPicPr>
        <p:blipFill>
          <a:blip r:embed="rId4"/>
          <a:stretch>
            <a:fillRect/>
          </a:stretch>
        </p:blipFill>
        <p:spPr>
          <a:xfrm>
            <a:off x="7776" y="3352800"/>
            <a:ext cx="4521196" cy="2634030"/>
          </a:xfrm>
          <a:prstGeom prst="rect">
            <a:avLst/>
          </a:prstGeom>
        </p:spPr>
      </p:pic>
      <p:pic>
        <p:nvPicPr>
          <p:cNvPr id="18" name="Picture 17">
            <a:extLst>
              <a:ext uri="{FF2B5EF4-FFF2-40B4-BE49-F238E27FC236}">
                <a16:creationId xmlns:a16="http://schemas.microsoft.com/office/drawing/2014/main" id="{1FD83F70-C077-4107-88C7-FD8363348C2F}"/>
              </a:ext>
            </a:extLst>
          </p:cNvPr>
          <p:cNvPicPr>
            <a:picLocks noChangeAspect="1"/>
          </p:cNvPicPr>
          <p:nvPr/>
        </p:nvPicPr>
        <p:blipFill>
          <a:blip r:embed="rId5"/>
          <a:stretch>
            <a:fillRect/>
          </a:stretch>
        </p:blipFill>
        <p:spPr>
          <a:xfrm>
            <a:off x="4520167" y="3352800"/>
            <a:ext cx="4521196" cy="2627362"/>
          </a:xfrm>
          <a:prstGeom prst="rect">
            <a:avLst/>
          </a:prstGeom>
        </p:spPr>
      </p:pic>
      <p:sp>
        <p:nvSpPr>
          <p:cNvPr id="19" name="TextBox 18">
            <a:extLst>
              <a:ext uri="{FF2B5EF4-FFF2-40B4-BE49-F238E27FC236}">
                <a16:creationId xmlns:a16="http://schemas.microsoft.com/office/drawing/2014/main" id="{EA18191E-2CE2-43C6-A2BA-E21C4A5B6AF0}"/>
              </a:ext>
            </a:extLst>
          </p:cNvPr>
          <p:cNvSpPr txBox="1"/>
          <p:nvPr/>
        </p:nvSpPr>
        <p:spPr>
          <a:xfrm>
            <a:off x="139423" y="6001266"/>
            <a:ext cx="4267515" cy="861774"/>
          </a:xfrm>
          <a:prstGeom prst="rect">
            <a:avLst/>
          </a:prstGeom>
          <a:noFill/>
        </p:spPr>
        <p:txBody>
          <a:bodyPr wrap="none" rtlCol="0">
            <a:spAutoFit/>
          </a:bodyPr>
          <a:lstStyle/>
          <a:p>
            <a:r>
              <a:rPr lang="en-US" dirty="0"/>
              <a:t>Value functions converged</a:t>
            </a:r>
          </a:p>
          <a:p>
            <a:r>
              <a:rPr lang="en-US" sz="1600" dirty="0"/>
              <a:t>(May not converge in general. Policy often </a:t>
            </a:r>
          </a:p>
          <a:p>
            <a:r>
              <a:rPr lang="en-US" sz="1600" dirty="0"/>
              <a:t>stable long before value functions converge.)</a:t>
            </a:r>
            <a:endParaRPr lang="en-SE" sz="1600" dirty="0"/>
          </a:p>
        </p:txBody>
      </p:sp>
      <p:sp>
        <p:nvSpPr>
          <p:cNvPr id="20" name="TextBox 19">
            <a:extLst>
              <a:ext uri="{FF2B5EF4-FFF2-40B4-BE49-F238E27FC236}">
                <a16:creationId xmlns:a16="http://schemas.microsoft.com/office/drawing/2014/main" id="{9362E8E2-8917-4BEB-928A-6BE5321AD02B}"/>
              </a:ext>
            </a:extLst>
          </p:cNvPr>
          <p:cNvSpPr txBox="1"/>
          <p:nvPr/>
        </p:nvSpPr>
        <p:spPr>
          <a:xfrm>
            <a:off x="4577255" y="6001266"/>
            <a:ext cx="4185761" cy="369332"/>
          </a:xfrm>
          <a:prstGeom prst="rect">
            <a:avLst/>
          </a:prstGeom>
          <a:noFill/>
        </p:spPr>
        <p:txBody>
          <a:bodyPr wrap="none" rtlCol="0">
            <a:spAutoFit/>
          </a:bodyPr>
          <a:lstStyle/>
          <a:p>
            <a:r>
              <a:rPr lang="en-US" dirty="0"/>
              <a:t>Policy stable, hence it is optimal policy)</a:t>
            </a:r>
            <a:endParaRPr lang="en-SE" dirty="0"/>
          </a:p>
        </p:txBody>
      </p:sp>
    </p:spTree>
    <p:extLst>
      <p:ext uri="{BB962C8B-B14F-4D97-AF65-F5344CB8AC3E}">
        <p14:creationId xmlns:p14="http://schemas.microsoft.com/office/powerpoint/2010/main" val="114138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7480-58B4-45A7-8CF4-B0F166A9DDA3}"/>
              </a:ext>
            </a:extLst>
          </p:cNvPr>
          <p:cNvSpPr>
            <a:spLocks noGrp="1"/>
          </p:cNvSpPr>
          <p:nvPr>
            <p:ph type="title"/>
          </p:nvPr>
        </p:nvSpPr>
        <p:spPr/>
        <p:txBody>
          <a:bodyPr/>
          <a:lstStyle/>
          <a:p>
            <a:r>
              <a:rPr lang="en-US" dirty="0"/>
              <a:t>Another PI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41C11E-69DA-40CE-A8A8-8BB7884E38A8}"/>
                  </a:ext>
                </a:extLst>
              </p:cNvPr>
              <p:cNvSpPr>
                <a:spLocks noGrp="1"/>
              </p:cNvSpPr>
              <p:nvPr>
                <p:ph idx="1"/>
              </p:nvPr>
            </p:nvSpPr>
            <p:spPr>
              <a:xfrm>
                <a:off x="457200" y="1295400"/>
                <a:ext cx="8229600" cy="1364977"/>
              </a:xfrm>
            </p:spPr>
            <p:txBody>
              <a:bodyPr>
                <a:normAutofit fontScale="70000" lnSpcReduction="20000"/>
              </a:bodyPr>
              <a:lstStyle/>
              <a:p>
                <a:r>
                  <a:rPr lang="en-US" dirty="0"/>
                  <a:t>The greedy policy converges to the optimal policy after 5</a:t>
                </a:r>
                <a:r>
                  <a:rPr lang="en-US" baseline="30000" dirty="0"/>
                  <a:t>th</a:t>
                </a:r>
                <a:r>
                  <a:rPr lang="en-US" dirty="0"/>
                  <a:t> iteration of Policy Iteration. </a:t>
                </a:r>
              </a:p>
              <a:p>
                <a:r>
                  <a:rPr lang="en-US" dirty="0"/>
                  <a:t>Precise values of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are not necessary for computing optimal policy with Policy Iteration.</a:t>
                </a:r>
                <a:endParaRPr lang="en-SE" dirty="0"/>
              </a:p>
            </p:txBody>
          </p:sp>
        </mc:Choice>
        <mc:Fallback xmlns="">
          <p:sp>
            <p:nvSpPr>
              <p:cNvPr id="3" name="Content Placeholder 2">
                <a:extLst>
                  <a:ext uri="{FF2B5EF4-FFF2-40B4-BE49-F238E27FC236}">
                    <a16:creationId xmlns:a16="http://schemas.microsoft.com/office/drawing/2014/main" id="{3B41C11E-69DA-40CE-A8A8-8BB7884E38A8}"/>
                  </a:ext>
                </a:extLst>
              </p:cNvPr>
              <p:cNvSpPr>
                <a:spLocks noGrp="1" noRot="1" noChangeAspect="1" noMove="1" noResize="1" noEditPoints="1" noAdjustHandles="1" noChangeArrowheads="1" noChangeShapeType="1" noTextEdit="1"/>
              </p:cNvSpPr>
              <p:nvPr>
                <p:ph idx="1"/>
              </p:nvPr>
            </p:nvSpPr>
            <p:spPr>
              <a:xfrm>
                <a:off x="457200" y="1295400"/>
                <a:ext cx="8229600" cy="1364977"/>
              </a:xfrm>
              <a:blipFill>
                <a:blip r:embed="rId2"/>
                <a:stretch>
                  <a:fillRect l="-815" t="-762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6AA3E0A-B5C8-4A70-A258-27A669C73E4D}"/>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59AF0E38-D9C3-4D33-8FC7-8EEBA4508CD5}"/>
              </a:ext>
            </a:extLst>
          </p:cNvPr>
          <p:cNvPicPr>
            <a:picLocks noChangeAspect="1"/>
          </p:cNvPicPr>
          <p:nvPr/>
        </p:nvPicPr>
        <p:blipFill>
          <a:blip r:embed="rId3"/>
          <a:stretch>
            <a:fillRect/>
          </a:stretch>
        </p:blipFill>
        <p:spPr>
          <a:xfrm>
            <a:off x="2047522" y="2793125"/>
            <a:ext cx="5048955" cy="3848637"/>
          </a:xfrm>
          <a:prstGeom prst="rect">
            <a:avLst/>
          </a:prstGeom>
        </p:spPr>
      </p:pic>
    </p:spTree>
    <p:extLst>
      <p:ext uri="{BB962C8B-B14F-4D97-AF65-F5344CB8AC3E}">
        <p14:creationId xmlns:p14="http://schemas.microsoft.com/office/powerpoint/2010/main" val="1369794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9D65-6227-4054-9FC0-6318EFF3AF99}"/>
              </a:ext>
            </a:extLst>
          </p:cNvPr>
          <p:cNvSpPr>
            <a:spLocks noGrp="1"/>
          </p:cNvSpPr>
          <p:nvPr>
            <p:ph type="title"/>
          </p:nvPr>
        </p:nvSpPr>
        <p:spPr/>
        <p:txBody>
          <a:bodyPr/>
          <a:lstStyle/>
          <a:p>
            <a:r>
              <a:rPr lang="en-US" dirty="0"/>
              <a:t>Value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41C8B-5402-4A39-9546-A075091BCC6F}"/>
                  </a:ext>
                </a:extLst>
              </p:cNvPr>
              <p:cNvSpPr>
                <a:spLocks noGrp="1"/>
              </p:cNvSpPr>
              <p:nvPr>
                <p:ph idx="1"/>
              </p:nvPr>
            </p:nvSpPr>
            <p:spPr>
              <a:xfrm>
                <a:off x="457200" y="1143000"/>
                <a:ext cx="8229600" cy="1752600"/>
              </a:xfrm>
            </p:spPr>
            <p:txBody>
              <a:bodyPr>
                <a:normAutofit fontScale="62500" lnSpcReduction="20000"/>
              </a:bodyPr>
              <a:lstStyle/>
              <a:p>
                <a:r>
                  <a:rPr lang="en-US" dirty="0"/>
                  <a:t>Obtain optimal Value Function by solving Bellman Opt. Equation for Optimal State Value Function iteratively (analytical solution is not possible due to the max operator)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solidFill>
                                  <a:srgbClr val="C00000"/>
                                </a:solidFill>
                                <a:latin typeface="Cambria Math" panose="02040503050406030204" pitchFamily="18" charset="0"/>
                              </a:rPr>
                            </m:ctrlPr>
                          </m:limLowPr>
                          <m:e>
                            <m:r>
                              <m:rPr>
                                <m:sty m:val="p"/>
                              </m:rPr>
                              <a:rPr lang="en-US">
                                <a:solidFill>
                                  <a:srgbClr val="C00000"/>
                                </a:solidFill>
                                <a:latin typeface="Cambria Math" panose="02040503050406030204" pitchFamily="18" charset="0"/>
                              </a:rPr>
                              <m:t>max</m:t>
                            </m:r>
                          </m:e>
                          <m:lim>
                            <m:r>
                              <a:rPr lang="en-US" i="1">
                                <a:solidFill>
                                  <a:srgbClr val="C00000"/>
                                </a:solidFill>
                                <a:latin typeface="Cambria Math" panose="02040503050406030204" pitchFamily="18" charset="0"/>
                              </a:rPr>
                              <m:t>𝑎</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endParaRPr lang="en-US" dirty="0"/>
              </a:p>
              <a:p>
                <a:r>
                  <a:rPr lang="en-US" dirty="0"/>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output at the end; intermediate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not correspond to any valid policy.</a:t>
                </a:r>
              </a:p>
              <a:p>
                <a:endParaRPr lang="en-SE" dirty="0"/>
              </a:p>
            </p:txBody>
          </p:sp>
        </mc:Choice>
        <mc:Fallback xmlns="">
          <p:sp>
            <p:nvSpPr>
              <p:cNvPr id="3" name="Content Placeholder 2">
                <a:extLst>
                  <a:ext uri="{FF2B5EF4-FFF2-40B4-BE49-F238E27FC236}">
                    <a16:creationId xmlns:a16="http://schemas.microsoft.com/office/drawing/2014/main" id="{51341C8B-5402-4A39-9546-A075091BCC6F}"/>
                  </a:ext>
                </a:extLst>
              </p:cNvPr>
              <p:cNvSpPr>
                <a:spLocks noGrp="1" noRot="1" noChangeAspect="1" noMove="1" noResize="1" noEditPoints="1" noAdjustHandles="1" noChangeArrowheads="1" noChangeShapeType="1" noTextEdit="1"/>
              </p:cNvSpPr>
              <p:nvPr>
                <p:ph idx="1"/>
              </p:nvPr>
            </p:nvSpPr>
            <p:spPr>
              <a:xfrm>
                <a:off x="457200" y="1143000"/>
                <a:ext cx="8229600" cy="1752600"/>
              </a:xfrm>
              <a:blipFill>
                <a:blip r:embed="rId2"/>
                <a:stretch>
                  <a:fillRect l="-667" t="-5226" r="-889" b="-487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D506C3-6634-464D-A733-B9CCC0067C63}"/>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36845C20-FC9E-4616-A1AE-3D4F9C8E048E}"/>
              </a:ext>
            </a:extLst>
          </p:cNvPr>
          <p:cNvPicPr>
            <a:picLocks noChangeAspect="1"/>
          </p:cNvPicPr>
          <p:nvPr/>
        </p:nvPicPr>
        <p:blipFill>
          <a:blip r:embed="rId3"/>
          <a:stretch>
            <a:fillRect/>
          </a:stretch>
        </p:blipFill>
        <p:spPr>
          <a:xfrm>
            <a:off x="457200" y="2948438"/>
            <a:ext cx="8229600" cy="3812076"/>
          </a:xfrm>
          <a:prstGeom prst="rect">
            <a:avLst/>
          </a:prstGeom>
        </p:spPr>
      </p:pic>
      <p:sp>
        <p:nvSpPr>
          <p:cNvPr id="6" name="Rectangle 5">
            <a:extLst>
              <a:ext uri="{FF2B5EF4-FFF2-40B4-BE49-F238E27FC236}">
                <a16:creationId xmlns:a16="http://schemas.microsoft.com/office/drawing/2014/main" id="{C6A69038-7A2D-4010-A47E-1EA4376330AE}"/>
              </a:ext>
            </a:extLst>
          </p:cNvPr>
          <p:cNvSpPr/>
          <p:nvPr/>
        </p:nvSpPr>
        <p:spPr bwMode="auto">
          <a:xfrm>
            <a:off x="76200" y="121298"/>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59906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C2AF-BD63-4003-BE2E-FD4145816F9D}"/>
              </a:ext>
            </a:extLst>
          </p:cNvPr>
          <p:cNvSpPr>
            <a:spLocks noGrp="1"/>
          </p:cNvSpPr>
          <p:nvPr>
            <p:ph type="title"/>
          </p:nvPr>
        </p:nvSpPr>
        <p:spPr/>
        <p:txBody>
          <a:bodyPr/>
          <a:lstStyle/>
          <a:p>
            <a:r>
              <a:rPr lang="en-US" dirty="0"/>
              <a:t>Generalized Policy Iteration (GPI)</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DAA89A-A1EB-4F5A-AACE-F9176779F5C9}"/>
                  </a:ext>
                </a:extLst>
              </p:cNvPr>
              <p:cNvSpPr>
                <a:spLocks noGrp="1"/>
              </p:cNvSpPr>
              <p:nvPr>
                <p:ph idx="1"/>
              </p:nvPr>
            </p:nvSpPr>
            <p:spPr>
              <a:xfrm>
                <a:off x="457200" y="1143000"/>
                <a:ext cx="8229600" cy="2218300"/>
              </a:xfrm>
            </p:spPr>
            <p:txBody>
              <a:bodyPr>
                <a:normAutofit fontScale="55000" lnSpcReduction="20000"/>
              </a:bodyPr>
              <a:lstStyle/>
              <a:p>
                <a:r>
                  <a:rPr lang="en-US" dirty="0"/>
                  <a:t>GPI: 1. evaluate given policy; 2. Improve policy by acting greedily w.r.t its value function. GPI is guaranteed to converge to the optimal deterministic policy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oMath>
                </a14:m>
                <a:r>
                  <a:rPr lang="en-US" sz="2800" dirty="0"/>
                  <a:t>.</a:t>
                </a:r>
              </a:p>
              <a:p>
                <a:r>
                  <a:rPr lang="en-US" dirty="0"/>
                  <a:t>Two special cases of GPI:</a:t>
                </a:r>
              </a:p>
              <a:p>
                <a:r>
                  <a:rPr lang="en-US" dirty="0"/>
                  <a:t>Policy Iteration (PI) (shown below):</a:t>
                </a:r>
              </a:p>
              <a:p>
                <a:pPr lvl="1"/>
                <a:r>
                  <a:rPr lang="en-US" dirty="0"/>
                  <a:t>1. Policy evaluation until convergence; 2. Improve policy</a:t>
                </a:r>
              </a:p>
              <a:p>
                <a:r>
                  <a:rPr lang="en-US" dirty="0"/>
                  <a:t>Value Iteration (VI):</a:t>
                </a:r>
              </a:p>
              <a:p>
                <a:pPr lvl="1"/>
                <a:r>
                  <a:rPr lang="en-US" dirty="0"/>
                  <a:t>1. Policy evaluation with one single iteration; 2. improve policy (implicitly) </a:t>
                </a:r>
              </a:p>
            </p:txBody>
          </p:sp>
        </mc:Choice>
        <mc:Fallback xmlns="">
          <p:sp>
            <p:nvSpPr>
              <p:cNvPr id="3" name="Content Placeholder 2">
                <a:extLst>
                  <a:ext uri="{FF2B5EF4-FFF2-40B4-BE49-F238E27FC236}">
                    <a16:creationId xmlns:a16="http://schemas.microsoft.com/office/drawing/2014/main" id="{76DAA89A-A1EB-4F5A-AACE-F9176779F5C9}"/>
                  </a:ext>
                </a:extLst>
              </p:cNvPr>
              <p:cNvSpPr>
                <a:spLocks noGrp="1" noRot="1" noChangeAspect="1" noMove="1" noResize="1" noEditPoints="1" noAdjustHandles="1" noChangeArrowheads="1" noChangeShapeType="1" noTextEdit="1"/>
              </p:cNvSpPr>
              <p:nvPr>
                <p:ph idx="1"/>
              </p:nvPr>
            </p:nvSpPr>
            <p:spPr>
              <a:xfrm>
                <a:off x="457200" y="1143000"/>
                <a:ext cx="8229600" cy="2218300"/>
              </a:xfrm>
              <a:blipFill>
                <a:blip r:embed="rId2"/>
                <a:stretch>
                  <a:fillRect l="-444" t="-4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D1DF4AE-11A3-4E72-A3FA-4DC20676AA8D}"/>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5B14983-9C64-4902-B85C-F7C7754395F1}"/>
              </a:ext>
            </a:extLst>
          </p:cNvPr>
          <p:cNvPicPr>
            <a:picLocks noChangeAspect="1"/>
          </p:cNvPicPr>
          <p:nvPr/>
        </p:nvPicPr>
        <p:blipFill>
          <a:blip r:embed="rId3"/>
          <a:stretch>
            <a:fillRect/>
          </a:stretch>
        </p:blipFill>
        <p:spPr>
          <a:xfrm>
            <a:off x="752293" y="3315617"/>
            <a:ext cx="2117564" cy="3465826"/>
          </a:xfrm>
          <a:prstGeom prst="rect">
            <a:avLst/>
          </a:prstGeom>
        </p:spPr>
      </p:pic>
      <p:pic>
        <p:nvPicPr>
          <p:cNvPr id="7" name="Picture 6">
            <a:extLst>
              <a:ext uri="{FF2B5EF4-FFF2-40B4-BE49-F238E27FC236}">
                <a16:creationId xmlns:a16="http://schemas.microsoft.com/office/drawing/2014/main" id="{8767D227-4714-4BC3-A82E-8891128B400D}"/>
              </a:ext>
            </a:extLst>
          </p:cNvPr>
          <p:cNvPicPr>
            <a:picLocks noChangeAspect="1"/>
          </p:cNvPicPr>
          <p:nvPr/>
        </p:nvPicPr>
        <p:blipFill>
          <a:blip r:embed="rId4"/>
          <a:stretch>
            <a:fillRect/>
          </a:stretch>
        </p:blipFill>
        <p:spPr>
          <a:xfrm>
            <a:off x="2971800" y="3772263"/>
            <a:ext cx="5105400" cy="2861348"/>
          </a:xfrm>
          <a:prstGeom prst="rect">
            <a:avLst/>
          </a:prstGeom>
        </p:spPr>
      </p:pic>
      <p:pic>
        <p:nvPicPr>
          <p:cNvPr id="10" name="Picture 9">
            <a:extLst>
              <a:ext uri="{FF2B5EF4-FFF2-40B4-BE49-F238E27FC236}">
                <a16:creationId xmlns:a16="http://schemas.microsoft.com/office/drawing/2014/main" id="{4399D3EA-C7CA-4C4C-82D6-378B5D5435FB}"/>
              </a:ext>
            </a:extLst>
          </p:cNvPr>
          <p:cNvPicPr>
            <a:picLocks noChangeAspect="1"/>
          </p:cNvPicPr>
          <p:nvPr/>
        </p:nvPicPr>
        <p:blipFill>
          <a:blip r:embed="rId5"/>
          <a:stretch>
            <a:fillRect/>
          </a:stretch>
        </p:blipFill>
        <p:spPr>
          <a:xfrm>
            <a:off x="5965397" y="3307027"/>
            <a:ext cx="3102403" cy="1628178"/>
          </a:xfrm>
          <a:prstGeom prst="rect">
            <a:avLst/>
          </a:prstGeom>
        </p:spPr>
      </p:pic>
    </p:spTree>
    <p:extLst>
      <p:ext uri="{BB962C8B-B14F-4D97-AF65-F5344CB8AC3E}">
        <p14:creationId xmlns:p14="http://schemas.microsoft.com/office/powerpoint/2010/main" val="1269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C884-192E-42DA-BBF6-FF1A5056EFA9}"/>
              </a:ext>
            </a:extLst>
          </p:cNvPr>
          <p:cNvSpPr>
            <a:spLocks noGrp="1"/>
          </p:cNvSpPr>
          <p:nvPr>
            <p:ph type="title"/>
          </p:nvPr>
        </p:nvSpPr>
        <p:spPr>
          <a:xfrm>
            <a:off x="304800" y="274638"/>
            <a:ext cx="8534400" cy="868362"/>
          </a:xfrm>
        </p:spPr>
        <p:txBody>
          <a:bodyPr/>
          <a:lstStyle/>
          <a:p>
            <a:r>
              <a:rPr lang="en-US"/>
              <a:t>Modified Policy Iteration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0A3D7F-1C18-404E-915E-3EB1CB989A6D}"/>
                  </a:ext>
                </a:extLst>
              </p:cNvPr>
              <p:cNvSpPr>
                <a:spLocks noGrp="1"/>
              </p:cNvSpPr>
              <p:nvPr>
                <p:ph idx="1"/>
              </p:nvPr>
            </p:nvSpPr>
            <p:spPr>
              <a:xfrm>
                <a:off x="457200" y="1295400"/>
                <a:ext cx="8229600" cy="3150864"/>
              </a:xfrm>
            </p:spPr>
            <p:txBody>
              <a:bodyPr>
                <a:normAutofit fontScale="85000" lnSpcReduction="20000"/>
              </a:bodyPr>
              <a:lstStyle/>
              <a:p>
                <a:r>
                  <a:rPr lang="en-US" dirty="0"/>
                  <a:t>PI is slower per sweep (cycle),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b="0" i="1" smtClean="0">
                                <a:latin typeface="Cambria Math" panose="02040503050406030204" pitchFamily="18" charset="0"/>
                              </a:rPr>
                              <m:t>3</m:t>
                            </m:r>
                          </m:sup>
                        </m:sSup>
                      </m:e>
                    </m:d>
                  </m:oMath>
                </a14:m>
                <a:r>
                  <a:rPr lang="en-US" dirty="0"/>
                  <a:t>, and requires fewer sweeps.</a:t>
                </a:r>
              </a:p>
              <a:p>
                <a:r>
                  <a:rPr lang="en-US" dirty="0"/>
                  <a:t>VI is faster per sweep, with complexity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𝑆</m:t>
                            </m:r>
                          </m:e>
                        </m:d>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requires more sweeps.</a:t>
                </a:r>
              </a:p>
              <a:p>
                <a:r>
                  <a:rPr lang="en-US" dirty="0"/>
                  <a:t>Modified Policy Iteration: run Policy Evaluation for # steps between 1 for VI, and that needed for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may achieve best efficiency.</a:t>
                </a:r>
                <a:endParaRPr lang="en-SE" dirty="0"/>
              </a:p>
            </p:txBody>
          </p:sp>
        </mc:Choice>
        <mc:Fallback xmlns="">
          <p:sp>
            <p:nvSpPr>
              <p:cNvPr id="3" name="Content Placeholder 2">
                <a:extLst>
                  <a:ext uri="{FF2B5EF4-FFF2-40B4-BE49-F238E27FC236}">
                    <a16:creationId xmlns:a16="http://schemas.microsoft.com/office/drawing/2014/main" id="{210A3D7F-1C18-404E-915E-3EB1CB989A6D}"/>
                  </a:ext>
                </a:extLst>
              </p:cNvPr>
              <p:cNvSpPr>
                <a:spLocks noGrp="1" noRot="1" noChangeAspect="1" noMove="1" noResize="1" noEditPoints="1" noAdjustHandles="1" noChangeArrowheads="1" noChangeShapeType="1" noTextEdit="1"/>
              </p:cNvSpPr>
              <p:nvPr>
                <p:ph idx="1"/>
              </p:nvPr>
            </p:nvSpPr>
            <p:spPr>
              <a:xfrm>
                <a:off x="457200" y="1295400"/>
                <a:ext cx="8229600" cy="3150864"/>
              </a:xfrm>
              <a:blipFill>
                <a:blip r:embed="rId3"/>
                <a:stretch>
                  <a:fillRect l="-1259" t="-4457"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CBCA195-E232-4CE2-89CD-13DCB236EA0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5" name="Picture 4">
            <a:extLst>
              <a:ext uri="{FF2B5EF4-FFF2-40B4-BE49-F238E27FC236}">
                <a16:creationId xmlns:a16="http://schemas.microsoft.com/office/drawing/2014/main" id="{9AF45E77-A286-43EC-922F-257064BC6014}"/>
              </a:ext>
            </a:extLst>
          </p:cNvPr>
          <p:cNvPicPr>
            <a:picLocks noChangeAspect="1"/>
          </p:cNvPicPr>
          <p:nvPr/>
        </p:nvPicPr>
        <p:blipFill>
          <a:blip r:embed="rId4"/>
          <a:stretch>
            <a:fillRect/>
          </a:stretch>
        </p:blipFill>
        <p:spPr>
          <a:xfrm>
            <a:off x="2287366" y="4172607"/>
            <a:ext cx="4569267" cy="2583510"/>
          </a:xfrm>
          <a:prstGeom prst="rect">
            <a:avLst/>
          </a:prstGeom>
        </p:spPr>
      </p:pic>
    </p:spTree>
    <p:extLst>
      <p:ext uri="{BB962C8B-B14F-4D97-AF65-F5344CB8AC3E}">
        <p14:creationId xmlns:p14="http://schemas.microsoft.com/office/powerpoint/2010/main" val="1952293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1FD69-560D-4D45-822D-A2D1238F2B21}"/>
              </a:ext>
            </a:extLst>
          </p:cNvPr>
          <p:cNvSpPr>
            <a:spLocks noGrp="1"/>
          </p:cNvSpPr>
          <p:nvPr>
            <p:ph type="title"/>
          </p:nvPr>
        </p:nvSpPr>
        <p:spPr/>
        <p:txBody>
          <a:bodyPr/>
          <a:lstStyle/>
          <a:p>
            <a:r>
              <a:rPr lang="en-US" dirty="0"/>
              <a:t>Toy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C5DC80-6A84-4384-BA42-68DCE66DA53F}"/>
                  </a:ext>
                </a:extLst>
              </p:cNvPr>
              <p:cNvSpPr>
                <a:spLocks noGrp="1"/>
              </p:cNvSpPr>
              <p:nvPr>
                <p:ph idx="1"/>
              </p:nvPr>
            </p:nvSpPr>
            <p:spPr>
              <a:xfrm>
                <a:off x="0" y="1295400"/>
                <a:ext cx="7947657" cy="5562600"/>
              </a:xfrm>
            </p:spPr>
            <p:txBody>
              <a:bodyPr>
                <a:normAutofit fontScale="62500" lnSpcReduction="20000"/>
              </a:bodyPr>
              <a:lstStyle/>
              <a:p>
                <a:r>
                  <a:rPr lang="en-US" dirty="0"/>
                  <a:t>An MDP with a single state </a:t>
                </a:r>
                <a14:m>
                  <m:oMath xmlns:m="http://schemas.openxmlformats.org/officeDocument/2006/math">
                    <m:r>
                      <a:rPr lang="en-US" b="0" i="1" smtClean="0">
                        <a:latin typeface="Cambria Math" panose="02040503050406030204" pitchFamily="18" charset="0"/>
                      </a:rPr>
                      <m:t>𝑠</m:t>
                    </m:r>
                  </m:oMath>
                </a14:m>
                <a:r>
                  <a:rPr lang="en-US" dirty="0"/>
                  <a:t> and single possible action </a:t>
                </a:r>
                <a14:m>
                  <m:oMath xmlns:m="http://schemas.openxmlformats.org/officeDocument/2006/math">
                    <m:r>
                      <a:rPr lang="en-US" b="0" i="1" smtClean="0">
                        <a:latin typeface="Cambria Math" panose="02040503050406030204" pitchFamily="18" charset="0"/>
                      </a:rPr>
                      <m:t>𝑎</m:t>
                    </m:r>
                  </m:oMath>
                </a14:m>
                <a:r>
                  <a:rPr lang="en-US" dirty="0"/>
                  <a:t>, with reward </a:t>
                </a: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=1</m:t>
                    </m:r>
                  </m:oMath>
                </a14:m>
                <a:endParaRPr lang="en-US" dirty="0"/>
              </a:p>
              <a:p>
                <a:r>
                  <a:rPr lang="en-US" dirty="0"/>
                  <a:t>Policy Iteration:</a:t>
                </a:r>
              </a:p>
              <a:p>
                <a:pPr lvl="1"/>
                <a:r>
                  <a:rPr lang="en-US" dirty="0"/>
                  <a:t>Policy Evaluation: initial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𝑎</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e>
                    </m:nary>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i="1" dirty="0">
                  <a:latin typeface="Cambria Math" panose="02040503050406030204" pitchFamily="18" charset="0"/>
                </a:endParaRPr>
              </a:p>
              <a:p>
                <a:pPr lvl="1"/>
                <a:r>
                  <a:rPr lang="en-US" dirty="0"/>
                  <a:t>Policy Improvement: policy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old-action. So policy is now stable.</a:t>
                </a:r>
              </a:p>
              <a:p>
                <a:r>
                  <a:rPr lang="en-US" dirty="0"/>
                  <a:t>Value Iteration: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e>
                    </m:d>
                    <m:r>
                      <a:rPr lang="en-US" i="1">
                        <a:latin typeface="Cambria Math" panose="02040503050406030204" pitchFamily="18" charset="0"/>
                      </a:rPr>
                      <m:t>=1+</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Value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e>
                    </m:d>
                  </m:oMath>
                </a14:m>
                <a:r>
                  <a:rPr lang="en-US" dirty="0"/>
                  <a:t> is now stable</a:t>
                </a:r>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oMath>
                </a14:m>
                <a:endParaRPr lang="en-US" dirty="0"/>
              </a:p>
              <a:p>
                <a:pPr lvl="1"/>
                <a:r>
                  <a:rPr lang="en-US" b="0" dirty="0"/>
                  <a:t>Optimal policy</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𝑎</m:t>
                        </m:r>
                      </m:lim>
                    </m:limLow>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rPr>
                          <m:t>𝛾</m:t>
                        </m:r>
                      </m:den>
                    </m:f>
                    <m:r>
                      <a:rPr lang="en-US" i="1">
                        <a:latin typeface="Cambria Math" panose="02040503050406030204" pitchFamily="18" charset="0"/>
                      </a:rPr>
                      <m:t>=</m:t>
                    </m:r>
                    <m:r>
                      <a:rPr lang="en-US" i="1">
                        <a:latin typeface="Cambria Math" panose="02040503050406030204" pitchFamily="18" charset="0"/>
                      </a:rPr>
                      <m:t>𝑎</m:t>
                    </m:r>
                  </m:oMath>
                </a14:m>
                <a:r>
                  <a:rPr lang="en-US" dirty="0"/>
                  <a:t>.</a:t>
                </a:r>
              </a:p>
              <a:p>
                <a:r>
                  <a:rPr lang="en-US" dirty="0"/>
                  <a:t>Both PI and VI converges in one step, since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r>
                      <a:rPr lang="en-US" i="1">
                        <a:latin typeface="Cambria Math" panose="02040503050406030204" pitchFamily="18" charset="0"/>
                      </a:rPr>
                      <m:t>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𝛾</m:t>
                        </m:r>
                      </m:den>
                    </m:f>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14C5DC80-6A84-4384-BA42-68DCE66DA53F}"/>
                  </a:ext>
                </a:extLst>
              </p:cNvPr>
              <p:cNvSpPr>
                <a:spLocks noGrp="1" noRot="1" noChangeAspect="1" noMove="1" noResize="1" noEditPoints="1" noAdjustHandles="1" noChangeArrowheads="1" noChangeShapeType="1" noTextEdit="1"/>
              </p:cNvSpPr>
              <p:nvPr>
                <p:ph idx="1"/>
              </p:nvPr>
            </p:nvSpPr>
            <p:spPr>
              <a:xfrm>
                <a:off x="0" y="1295400"/>
                <a:ext cx="7947657" cy="5562600"/>
              </a:xfrm>
              <a:blipFill>
                <a:blip r:embed="rId3"/>
                <a:stretch>
                  <a:fillRect l="-690" t="-16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E672F12-2472-4833-B68D-600FC20EC009}"/>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
        <p:nvSpPr>
          <p:cNvPr id="7" name="Oval 6">
            <a:extLst>
              <a:ext uri="{FF2B5EF4-FFF2-40B4-BE49-F238E27FC236}">
                <a16:creationId xmlns:a16="http://schemas.microsoft.com/office/drawing/2014/main" id="{4219E1B2-E2CF-473F-B215-EEBBFBB0E4D2}"/>
              </a:ext>
            </a:extLst>
          </p:cNvPr>
          <p:cNvSpPr/>
          <p:nvPr/>
        </p:nvSpPr>
        <p:spPr bwMode="auto">
          <a:xfrm>
            <a:off x="8191500" y="2400300"/>
            <a:ext cx="381000" cy="381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6FE87C2A-F124-4C99-A422-082F9A735BCD}"/>
              </a:ext>
            </a:extLst>
          </p:cNvPr>
          <p:cNvSpPr/>
          <p:nvPr/>
        </p:nvSpPr>
        <p:spPr bwMode="auto">
          <a:xfrm>
            <a:off x="8305800" y="3804910"/>
            <a:ext cx="152400" cy="152400"/>
          </a:xfrm>
          <a:prstGeom prst="ellipse">
            <a:avLst/>
          </a:prstGeom>
          <a:solidFill>
            <a:schemeClr val="tx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22" name="Connector: Curved 21">
            <a:extLst>
              <a:ext uri="{FF2B5EF4-FFF2-40B4-BE49-F238E27FC236}">
                <a16:creationId xmlns:a16="http://schemas.microsoft.com/office/drawing/2014/main" id="{765D3827-ECE1-4B43-B871-9238691B1F41}"/>
              </a:ext>
            </a:extLst>
          </p:cNvPr>
          <p:cNvCxnSpPr>
            <a:stCxn id="7" idx="2"/>
            <a:endCxn id="8" idx="2"/>
          </p:cNvCxnSpPr>
          <p:nvPr/>
        </p:nvCxnSpPr>
        <p:spPr bwMode="auto">
          <a:xfrm rot="10800000" flipH="1" flipV="1">
            <a:off x="8191500" y="2590800"/>
            <a:ext cx="114300" cy="1290310"/>
          </a:xfrm>
          <a:prstGeom prst="curvedConnector3">
            <a:avLst>
              <a:gd name="adj1" fmla="val -200000"/>
            </a:avLst>
          </a:prstGeom>
          <a:noFill/>
          <a:ln w="25400" cap="flat" cmpd="sng" algn="ctr">
            <a:solidFill>
              <a:schemeClr val="tx1"/>
            </a:solidFill>
            <a:prstDash val="solid"/>
            <a:round/>
            <a:headEnd type="none" w="med" len="med"/>
            <a:tailEnd type="triangle"/>
          </a:ln>
          <a:effectLst/>
        </p:spPr>
      </p:cxnSp>
      <p:cxnSp>
        <p:nvCxnSpPr>
          <p:cNvPr id="24" name="Connector: Curved 23">
            <a:extLst>
              <a:ext uri="{FF2B5EF4-FFF2-40B4-BE49-F238E27FC236}">
                <a16:creationId xmlns:a16="http://schemas.microsoft.com/office/drawing/2014/main" id="{BAD30BE6-9A57-4660-B65D-A5A59DFA87FA}"/>
              </a:ext>
            </a:extLst>
          </p:cNvPr>
          <p:cNvCxnSpPr>
            <a:stCxn id="7" idx="6"/>
            <a:endCxn id="8" idx="6"/>
          </p:cNvCxnSpPr>
          <p:nvPr/>
        </p:nvCxnSpPr>
        <p:spPr bwMode="auto">
          <a:xfrm flipH="1">
            <a:off x="8458200" y="2590800"/>
            <a:ext cx="114300" cy="1290310"/>
          </a:xfrm>
          <a:prstGeom prst="curvedConnector3">
            <a:avLst>
              <a:gd name="adj1" fmla="val -200000"/>
            </a:avLst>
          </a:prstGeom>
          <a:noFill/>
          <a:ln w="25400" cap="flat" cmpd="sng" algn="ctr">
            <a:solidFill>
              <a:schemeClr val="tx1"/>
            </a:solidFill>
            <a:prstDash val="solid"/>
            <a:round/>
            <a:headEnd type="triangle" w="med" len="med"/>
            <a:tailEnd type="none" w="med" len="med"/>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E0F5AD1-554D-4826-8627-1624FE9EAC1D}"/>
                  </a:ext>
                </a:extLst>
              </p:cNvPr>
              <p:cNvSpPr/>
              <p:nvPr/>
            </p:nvSpPr>
            <p:spPr>
              <a:xfrm>
                <a:off x="8153732" y="2305375"/>
                <a:ext cx="4565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oMath>
                  </m:oMathPara>
                </a14:m>
                <a:endParaRPr lang="en-SE" sz="2800" dirty="0"/>
              </a:p>
            </p:txBody>
          </p:sp>
        </mc:Choice>
        <mc:Fallback xmlns="">
          <p:sp>
            <p:nvSpPr>
              <p:cNvPr id="31" name="Rectangle 30">
                <a:extLst>
                  <a:ext uri="{FF2B5EF4-FFF2-40B4-BE49-F238E27FC236}">
                    <a16:creationId xmlns:a16="http://schemas.microsoft.com/office/drawing/2014/main" id="{DE0F5AD1-554D-4826-8627-1624FE9EAC1D}"/>
                  </a:ext>
                </a:extLst>
              </p:cNvPr>
              <p:cNvSpPr>
                <a:spLocks noRot="1" noChangeAspect="1" noMove="1" noResize="1" noEditPoints="1" noAdjustHandles="1" noChangeArrowheads="1" noChangeShapeType="1" noTextEdit="1"/>
              </p:cNvSpPr>
              <p:nvPr/>
            </p:nvSpPr>
            <p:spPr>
              <a:xfrm>
                <a:off x="8153732" y="2305375"/>
                <a:ext cx="456535" cy="523220"/>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6B222F7-2A10-4773-906E-28E8D018E5C5}"/>
                  </a:ext>
                </a:extLst>
              </p:cNvPr>
              <p:cNvSpPr/>
              <p:nvPr/>
            </p:nvSpPr>
            <p:spPr>
              <a:xfrm>
                <a:off x="7833355" y="3810000"/>
                <a:ext cx="1097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oMath>
                  </m:oMathPara>
                </a14:m>
                <a:endParaRPr lang="en-SE" sz="2800" dirty="0"/>
              </a:p>
            </p:txBody>
          </p:sp>
        </mc:Choice>
        <mc:Fallback xmlns="">
          <p:sp>
            <p:nvSpPr>
              <p:cNvPr id="32" name="Rectangle 31">
                <a:extLst>
                  <a:ext uri="{FF2B5EF4-FFF2-40B4-BE49-F238E27FC236}">
                    <a16:creationId xmlns:a16="http://schemas.microsoft.com/office/drawing/2014/main" id="{D6B222F7-2A10-4773-906E-28E8D018E5C5}"/>
                  </a:ext>
                </a:extLst>
              </p:cNvPr>
              <p:cNvSpPr>
                <a:spLocks noRot="1" noChangeAspect="1" noMove="1" noResize="1" noEditPoints="1" noAdjustHandles="1" noChangeArrowheads="1" noChangeShapeType="1" noTextEdit="1"/>
              </p:cNvSpPr>
              <p:nvPr/>
            </p:nvSpPr>
            <p:spPr>
              <a:xfrm>
                <a:off x="7833355" y="3810000"/>
                <a:ext cx="1097288" cy="523220"/>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EF109C-EB07-43CA-998D-FE5EAFFF4A8D}"/>
                  </a:ext>
                </a:extLst>
              </p:cNvPr>
              <p:cNvSpPr txBox="1"/>
              <p:nvPr/>
            </p:nvSpPr>
            <p:spPr>
              <a:xfrm>
                <a:off x="7204705" y="2770534"/>
                <a:ext cx="12573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𝑎</m:t>
                      </m:r>
                    </m:oMath>
                  </m:oMathPara>
                </a14:m>
                <a:endParaRPr lang="en-SE" sz="2800" dirty="0"/>
              </a:p>
            </p:txBody>
          </p:sp>
        </mc:Choice>
        <mc:Fallback xmlns="">
          <p:sp>
            <p:nvSpPr>
              <p:cNvPr id="12" name="TextBox 11">
                <a:extLst>
                  <a:ext uri="{FF2B5EF4-FFF2-40B4-BE49-F238E27FC236}">
                    <a16:creationId xmlns:a16="http://schemas.microsoft.com/office/drawing/2014/main" id="{90EF109C-EB07-43CA-998D-FE5EAFFF4A8D}"/>
                  </a:ext>
                </a:extLst>
              </p:cNvPr>
              <p:cNvSpPr txBox="1">
                <a:spLocks noRot="1" noChangeAspect="1" noMove="1" noResize="1" noEditPoints="1" noAdjustHandles="1" noChangeArrowheads="1" noChangeShapeType="1" noTextEdit="1"/>
              </p:cNvSpPr>
              <p:nvPr/>
            </p:nvSpPr>
            <p:spPr>
              <a:xfrm>
                <a:off x="7204705" y="2770534"/>
                <a:ext cx="1257300" cy="523220"/>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200202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22B9-3AA7-4A0B-8BD5-3714DF1F4630}"/>
              </a:ext>
            </a:extLst>
          </p:cNvPr>
          <p:cNvSpPr>
            <a:spLocks noGrp="1"/>
          </p:cNvSpPr>
          <p:nvPr>
            <p:ph type="title"/>
          </p:nvPr>
        </p:nvSpPr>
        <p:spPr>
          <a:xfrm>
            <a:off x="457200" y="23019"/>
            <a:ext cx="8229600" cy="868362"/>
          </a:xfrm>
        </p:spPr>
        <p:txBody>
          <a:bodyPr/>
          <a:lstStyle/>
          <a:p>
            <a:r>
              <a:rPr lang="en-US" dirty="0"/>
              <a:t>Overview of RL Algorithms</a:t>
            </a:r>
            <a:endParaRPr lang="en-SE" dirty="0"/>
          </a:p>
        </p:txBody>
      </p:sp>
      <p:sp>
        <p:nvSpPr>
          <p:cNvPr id="3" name="Content Placeholder 2">
            <a:extLst>
              <a:ext uri="{FF2B5EF4-FFF2-40B4-BE49-F238E27FC236}">
                <a16:creationId xmlns:a16="http://schemas.microsoft.com/office/drawing/2014/main" id="{735FEDD3-5FB9-4CC7-992D-F9BE071E790B}"/>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89503507-72F0-4259-A0F7-D653C1FAB899}"/>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1026" name="Picture 2">
            <a:extLst>
              <a:ext uri="{FF2B5EF4-FFF2-40B4-BE49-F238E27FC236}">
                <a16:creationId xmlns:a16="http://schemas.microsoft.com/office/drawing/2014/main" id="{8E44673F-5C18-41D2-8B92-5009A88FF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358"/>
            <a:ext cx="9144000" cy="46656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127346-F634-4E1B-BDB9-6351B1CB6C54}"/>
              </a:ext>
            </a:extLst>
          </p:cNvPr>
          <p:cNvPicPr>
            <a:picLocks noChangeAspect="1"/>
          </p:cNvPicPr>
          <p:nvPr/>
        </p:nvPicPr>
        <p:blipFill>
          <a:blip r:embed="rId3"/>
          <a:stretch>
            <a:fillRect/>
          </a:stretch>
        </p:blipFill>
        <p:spPr>
          <a:xfrm>
            <a:off x="0" y="1066801"/>
            <a:ext cx="2998297" cy="2819400"/>
          </a:xfrm>
          <a:prstGeom prst="rect">
            <a:avLst/>
          </a:prstGeom>
        </p:spPr>
      </p:pic>
    </p:spTree>
    <p:extLst>
      <p:ext uri="{BB962C8B-B14F-4D97-AF65-F5344CB8AC3E}">
        <p14:creationId xmlns:p14="http://schemas.microsoft.com/office/powerpoint/2010/main" val="12030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solidFill>
                  <a:srgbClr val="C00000"/>
                </a:solidFill>
              </a:rPr>
              <a:t>Policy Iteration for Deterministic Environment</a:t>
            </a:r>
          </a:p>
          <a:p>
            <a:r>
              <a:rPr lang="en-US" dirty="0"/>
              <a:t>Policy Iteration for Stochastic Environment</a:t>
            </a: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Tree>
    <p:extLst>
      <p:ext uri="{BB962C8B-B14F-4D97-AF65-F5344CB8AC3E}">
        <p14:creationId xmlns:p14="http://schemas.microsoft.com/office/powerpoint/2010/main" val="316231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dirty="0" err="1"/>
              <a:t>MiniGW</a:t>
            </a:r>
            <a:r>
              <a:rPr lang="en-US" dirty="0"/>
              <a:t> Setup</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783338"/>
                <a:ext cx="8229600" cy="3998462"/>
              </a:xfrm>
            </p:spPr>
            <p:txBody>
              <a:bodyPr>
                <a:normAutofit fontScale="55000" lnSpcReduction="20000"/>
              </a:bodyPr>
              <a:lstStyle/>
              <a:p>
                <a:r>
                  <a:rPr lang="en-US" dirty="0">
                    <a:ea typeface="ＭＳ Ｐゴシック" pitchFamily="34" charset="-128"/>
                  </a:rPr>
                  <a:t>All transitions </a:t>
                </a:r>
                <a14:m>
                  <m:oMath xmlns:m="http://schemas.openxmlformats.org/officeDocument/2006/math">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for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ea typeface="ＭＳ Ｐゴシック" pitchFamily="34" charset="-128"/>
                  </a:rPr>
                  <a:t> have the same reward </a:t>
                </a:r>
                <a14:m>
                  <m:oMath xmlns:m="http://schemas.openxmlformats.org/officeDocument/2006/math">
                    <m:r>
                      <a:rPr lang="en-US" i="1">
                        <a:latin typeface="Cambria Math" panose="02040503050406030204" pitchFamily="18" charset="0"/>
                        <a:ea typeface="ＭＳ Ｐゴシック" pitchFamily="34" charset="-128"/>
                      </a:rPr>
                      <m:t>𝑟</m:t>
                    </m:r>
                    <m:r>
                      <a:rPr lang="en-US" b="0" i="1" smtClean="0">
                        <a:latin typeface="Cambria Math" panose="02040503050406030204" pitchFamily="18" charset="0"/>
                        <a:ea typeface="ＭＳ Ｐゴシック" pitchFamily="34" charset="-128"/>
                      </a:rPr>
                      <m:t>=−1</m:t>
                    </m:r>
                  </m:oMath>
                </a14:m>
                <a:r>
                  <a:rPr lang="en-US" i="1" dirty="0">
                    <a:latin typeface="Cambria Math" panose="02040503050406030204" pitchFamily="18" charset="0"/>
                  </a:rPr>
                  <a:t>.</a:t>
                </a:r>
                <a:endParaRPr lang="en-US" dirty="0"/>
              </a:p>
              <a:p>
                <a14:m>
                  <m:oMath xmlns:m="http://schemas.openxmlformats.org/officeDocument/2006/math">
                    <m:r>
                      <a:rPr lang="en-US" i="1">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𝐷</m:t>
                    </m:r>
                  </m:oMath>
                </a14:m>
                <a:r>
                  <a:rPr lang="en-US" dirty="0"/>
                  <a:t> are terminal states with fixed value function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=−10,</m:t>
                    </m:r>
                  </m:oMath>
                </a14:m>
                <a:r>
                  <a:rPr lang="en-US" dirty="0"/>
                  <a:t>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=10</m:t>
                    </m:r>
                  </m:oMath>
                </a14:m>
                <a:r>
                  <a:rPr lang="en-US" dirty="0"/>
                  <a:t> </a:t>
                </a:r>
              </a:p>
              <a:p>
                <a:pPr lvl="1"/>
                <a:r>
                  <a:rPr lang="en-US" dirty="0"/>
                  <a:t>Or equivalently, you can think of an extra terminal state </a:t>
                </a:r>
                <a14:m>
                  <m:oMath xmlns:m="http://schemas.openxmlformats.org/officeDocument/2006/math">
                    <m:r>
                      <a:rPr lang="en-US" i="1" dirty="0">
                        <a:latin typeface="Cambria Math" panose="02040503050406030204" pitchFamily="18" charset="0"/>
                      </a:rPr>
                      <m:t>𝑥</m:t>
                    </m:r>
                  </m:oMath>
                </a14:m>
                <a:r>
                  <a:rPr lang="en-US" dirty="0"/>
                  <a:t> with </a:t>
                </a:r>
                <a14:m>
                  <m:oMath xmlns:m="http://schemas.openxmlformats.org/officeDocument/2006/math">
                    <m:r>
                      <a:rPr lang="en-US" b="0" i="1" smtClean="0">
                        <a:latin typeface="Cambria Math" panose="02040503050406030204" pitchFamily="18" charset="0"/>
                      </a:rPr>
                      <m:t>𝑣</m:t>
                    </m:r>
                    <m:d>
                      <m:dPr>
                        <m:ctrlPr>
                          <a:rPr lang="en-US" i="1">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=0</m:t>
                    </m:r>
                  </m:oMath>
                </a14:m>
                <a:r>
                  <a:rPr lang="en-US" dirty="0"/>
                  <a:t>, the only action in state </a:t>
                </a:r>
                <a14:m>
                  <m:oMath xmlns:m="http://schemas.openxmlformats.org/officeDocument/2006/math">
                    <m:r>
                      <a:rPr lang="en-US" i="1">
                        <a:latin typeface="Cambria Math" panose="02040503050406030204" pitchFamily="18" charset="0"/>
                      </a:rPr>
                      <m:t>𝐴</m:t>
                    </m:r>
                  </m:oMath>
                </a14:m>
                <a:r>
                  <a:rPr lang="en-US" dirty="0"/>
                  <a:t> or </a:t>
                </a:r>
                <a14:m>
                  <m:oMath xmlns:m="http://schemas.openxmlformats.org/officeDocument/2006/math">
                    <m:r>
                      <a:rPr lang="en-US" i="1">
                        <a:latin typeface="Cambria Math" panose="02040503050406030204" pitchFamily="18" charset="0"/>
                      </a:rPr>
                      <m:t>𝐷</m:t>
                    </m:r>
                  </m:oMath>
                </a14:m>
                <a:r>
                  <a:rPr lang="en-US" dirty="0"/>
                  <a:t> is </a:t>
                </a:r>
                <a14:m>
                  <m:oMath xmlns:m="http://schemas.openxmlformats.org/officeDocument/2006/math">
                    <m:r>
                      <a:rPr lang="en-US" i="1" dirty="0" smtClean="0">
                        <a:latin typeface="Cambria Math" panose="02040503050406030204" pitchFamily="18" charset="0"/>
                      </a:rPr>
                      <m:t>𝑒𝑥𝑖𝑡</m:t>
                    </m:r>
                  </m:oMath>
                </a14:m>
                <a:r>
                  <a:rPr lang="en-US" dirty="0"/>
                  <a:t> that leads to </a:t>
                </a:r>
                <a14:m>
                  <m:oMath xmlns:m="http://schemas.openxmlformats.org/officeDocument/2006/math">
                    <m:r>
                      <a:rPr lang="en-US" i="1">
                        <a:latin typeface="Cambria Math" panose="02040503050406030204" pitchFamily="18" charset="0"/>
                      </a:rPr>
                      <m:t>𝑥</m:t>
                    </m:r>
                  </m:oMath>
                </a14:m>
                <a:r>
                  <a:rPr lang="en-US" dirty="0"/>
                  <a:t> with </a:t>
                </a:r>
                <a14:m>
                  <m:oMath xmlns:m="http://schemas.openxmlformats.org/officeDocument/2006/math">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𝐴</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sSubSup>
                      <m:sSubSupPr>
                        <m:ctrlPr>
                          <a:rPr lang="en-US" i="1">
                            <a:latin typeface="Cambria Math" panose="02040503050406030204" pitchFamily="18" charset="0"/>
                            <a:ea typeface="ＭＳ Ｐゴシック" pitchFamily="34" charset="-128"/>
                          </a:rPr>
                        </m:ctrlPr>
                      </m:sSubSupPr>
                      <m:e>
                        <m:r>
                          <a:rPr lang="en-US" i="1">
                            <a:latin typeface="Cambria Math" panose="02040503050406030204" pitchFamily="18" charset="0"/>
                            <a:ea typeface="ＭＳ Ｐゴシック" pitchFamily="34" charset="-128"/>
                          </a:rPr>
                          <m:t>𝑅</m:t>
                        </m:r>
                      </m:e>
                      <m:sub>
                        <m:r>
                          <a:rPr lang="en-US" i="1">
                            <a:latin typeface="Cambria Math" panose="02040503050406030204" pitchFamily="18" charset="0"/>
                            <a:ea typeface="ＭＳ Ｐゴシック" pitchFamily="34" charset="-128"/>
                          </a:rPr>
                          <m:t>𝐷</m:t>
                        </m:r>
                      </m:sub>
                      <m:sup>
                        <m:r>
                          <a:rPr lang="en-US" i="1">
                            <a:latin typeface="Cambria Math" panose="02040503050406030204" pitchFamily="18" charset="0"/>
                            <a:ea typeface="ＭＳ Ｐゴシック" pitchFamily="34" charset="-128"/>
                          </a:rPr>
                          <m:t>𝑎</m:t>
                        </m:r>
                      </m:sup>
                    </m:sSubSup>
                    <m:r>
                      <a:rPr lang="en-US" i="1">
                        <a:latin typeface="Cambria Math" panose="02040503050406030204" pitchFamily="18" charset="0"/>
                        <a:ea typeface="ＭＳ Ｐゴシック" pitchFamily="34" charset="-128"/>
                      </a:rPr>
                      <m:t>=10</m:t>
                    </m:r>
                  </m:oMath>
                </a14:m>
                <a:r>
                  <a:rPr lang="en-US" dirty="0"/>
                  <a:t>. </a:t>
                </a:r>
              </a:p>
              <a:p>
                <a:r>
                  <a:rPr lang="en-US" dirty="0"/>
                  <a:t>Dark squares denote obstacles which the agent cannot move into.</a:t>
                </a:r>
              </a:p>
              <a:p>
                <a:r>
                  <a:rPr lang="en-US" sz="3300" dirty="0">
                    <a:sym typeface="Symbol" pitchFamily="18" charset="2"/>
                  </a:rPr>
                  <a:t>Discount factor  </a:t>
                </a:r>
                <a:r>
                  <a:rPr lang="en-US" dirty="0">
                    <a:latin typeface="Palatino"/>
                    <a:cs typeface="Palatino"/>
                    <a:sym typeface="Symbol" pitchFamily="18" charset="2"/>
                  </a:rPr>
                  <a:t>= 1.</a:t>
                </a:r>
                <a:endParaRPr lang="en-US" dirty="0">
                  <a:latin typeface="Palatino"/>
                  <a:cs typeface="Palatino"/>
                </a:endParaRPr>
              </a:p>
              <a:p>
                <a:r>
                  <a:rPr lang="en-US" dirty="0">
                    <a:solidFill>
                      <a:srgbClr val="C00000"/>
                    </a:solidFill>
                  </a:rPr>
                  <a:t>Deterministic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r>
                          <a:rPr lang="en-US" i="1">
                            <a:latin typeface="Cambria Math" panose="02040503050406030204" pitchFamily="18" charset="0"/>
                          </a:rPr>
                          <m:t>,</m:t>
                        </m:r>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𝑑</m:t>
                        </m:r>
                      </m:e>
                    </m:d>
                  </m:oMath>
                </a14:m>
                <a:r>
                  <a:rPr lang="en-US" dirty="0"/>
                  <a:t> always moves to the next state in the movement direction, unless it is blocked by an obstacle. </a:t>
                </a:r>
              </a:p>
              <a:p>
                <a:r>
                  <a:rPr lang="en-US" dirty="0">
                    <a:solidFill>
                      <a:srgbClr val="C00000"/>
                    </a:solidFill>
                  </a:rPr>
                  <a:t>Stochastic env</a:t>
                </a:r>
                <a:r>
                  <a:rPr lang="en-US" dirty="0"/>
                  <a:t>: Agent in state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e>
                    </m:d>
                  </m:oMath>
                </a14:m>
                <a:r>
                  <a:rPr lang="en-US" dirty="0"/>
                  <a:t> taking action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oMath>
                </a14:m>
                <a:r>
                  <a:rPr lang="en-US" dirty="0"/>
                  <a:t> moves to the next state in the movement direction w. prob </a:t>
                </a:r>
                <a14:m>
                  <m:oMath xmlns:m="http://schemas.openxmlformats.org/officeDocument/2006/math">
                    <m:r>
                      <a:rPr lang="en-US" i="1" dirty="0" smtClean="0">
                        <a:latin typeface="Cambria Math" panose="02040503050406030204" pitchFamily="18" charset="0"/>
                      </a:rPr>
                      <m:t>0.8</m:t>
                    </m:r>
                  </m:oMath>
                </a14:m>
                <a:r>
                  <a:rPr lang="en-US" dirty="0"/>
                  <a:t>, or to the left or right side, each w. prob </a:t>
                </a:r>
                <a14:m>
                  <m:oMath xmlns:m="http://schemas.openxmlformats.org/officeDocument/2006/math">
                    <m:r>
                      <a:rPr lang="en-US" i="1" dirty="0" smtClean="0">
                        <a:latin typeface="Cambria Math" panose="02040503050406030204" pitchFamily="18" charset="0"/>
                      </a:rPr>
                      <m:t>0.1</m:t>
                    </m:r>
                  </m:oMath>
                </a14:m>
                <a:r>
                  <a:rPr lang="en-US" dirty="0"/>
                  <a:t>. If it is blocked by an obstacle in any direction, then it stays in the same state with prob of moving in the blocked direction.</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783338"/>
                <a:ext cx="8229600" cy="3998462"/>
              </a:xfrm>
              <a:blipFill>
                <a:blip r:embed="rId3"/>
                <a:stretch>
                  <a:fillRect l="-593" t="-2287" r="-111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7620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4851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8565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6915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6915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10792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1079232"/>
                <a:ext cx="685800" cy="307777"/>
              </a:xfrm>
              <a:prstGeom prst="rect">
                <a:avLst/>
              </a:prstGeom>
              <a:blipFill>
                <a:blip r:embed="rId5"/>
                <a:stretch>
                  <a:fillRect/>
                </a:stretch>
              </a:blipFill>
            </p:spPr>
            <p:txBody>
              <a:bodyPr/>
              <a:lstStyle/>
              <a:p>
                <a:r>
                  <a:rPr lang="en-SE">
                    <a:noFill/>
                  </a:rPr>
                  <a:t> </a:t>
                </a:r>
              </a:p>
            </p:txBody>
          </p:sp>
        </mc:Fallback>
      </mc:AlternateContent>
      <p:sp>
        <p:nvSpPr>
          <p:cNvPr id="9" name="Slide Number Placeholder 3">
            <a:extLst>
              <a:ext uri="{FF2B5EF4-FFF2-40B4-BE49-F238E27FC236}">
                <a16:creationId xmlns:a16="http://schemas.microsoft.com/office/drawing/2014/main" id="{FE147235-DD17-41D4-9725-8B5A20C0738D}"/>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41</a:t>
            </a:fld>
            <a:endParaRPr lang="en-US" altLang="zh-CN" dirty="0"/>
          </a:p>
        </p:txBody>
      </p:sp>
    </p:spTree>
    <p:extLst>
      <p:ext uri="{BB962C8B-B14F-4D97-AF65-F5344CB8AC3E}">
        <p14:creationId xmlns:p14="http://schemas.microsoft.com/office/powerpoint/2010/main" val="25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76234"/>
              </a:xfrm>
            </p:spPr>
            <p:txBody>
              <a:bodyPr>
                <a:normAutofit fontScale="47500" lnSpcReduction="20000"/>
              </a:bodyPr>
              <a:lstStyle/>
              <a:p>
                <a:r>
                  <a:rPr lang="en-US" dirty="0"/>
                  <a:t>Random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𝑙</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𝑑</m:t>
                        </m:r>
                      </m:e>
                      <m:e>
                        <m:r>
                          <a:rPr lang="en-US" i="1">
                            <a:latin typeface="Cambria Math" panose="02040503050406030204" pitchFamily="18" charset="0"/>
                          </a:rPr>
                          <m:t>𝑠</m:t>
                        </m:r>
                      </m:e>
                    </m:d>
                    <m:r>
                      <a:rPr lang="en-US" i="1">
                        <a:latin typeface="Cambria Math" panose="02040503050406030204" pitchFamily="18" charset="0"/>
                      </a:rPr>
                      <m:t>=0.25</m:t>
                    </m:r>
                  </m:oMath>
                </a14:m>
                <a:endParaRPr lang="en-US" i="1" dirty="0">
                  <a:latin typeface="Cambria Math" panose="02040503050406030204" pitchFamily="18" charset="0"/>
                </a:endParaRPr>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oMath>
                </a14:m>
                <a:endParaRPr lang="en-SE" dirty="0"/>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76234"/>
              </a:xfrm>
              <a:blipFill>
                <a:blip r:embed="rId3"/>
                <a:stretch>
                  <a:fillRect l="-222" t="-3900"/>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42</a:t>
            </a:fld>
            <a:endParaRPr lang="en-US" altLang="zh-CN" dirty="0"/>
          </a:p>
        </p:txBody>
      </p:sp>
    </p:spTree>
    <p:extLst>
      <p:ext uri="{BB962C8B-B14F-4D97-AF65-F5344CB8AC3E}">
        <p14:creationId xmlns:p14="http://schemas.microsoft.com/office/powerpoint/2010/main" val="229566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812147"/>
                <a:ext cx="8229600"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−1+1</m:t>
                    </m:r>
                    <m:r>
                      <a:rPr lang="en-US" b="0" i="1" smtClean="0">
                        <a:solidFill>
                          <a:srgbClr val="C00000"/>
                        </a:solidFill>
                        <a:latin typeface="Cambria Math" panose="02040503050406030204" pitchFamily="18" charset="0"/>
                        <a:ea typeface="ＭＳ Ｐゴシック" pitchFamily="34" charset="-128"/>
                      </a:rPr>
                      <m:t>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=−1−6=−7</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=−1−10=−11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−1−6=</m:t>
                    </m:r>
                    <m:r>
                      <a:rPr lang="en-US" b="0" i="1" smtClean="0">
                        <a:solidFill>
                          <a:srgbClr val="C00000"/>
                        </a:solidFill>
                        <a:latin typeface="Cambria Math" panose="02040503050406030204" pitchFamily="18" charset="0"/>
                        <a:ea typeface="ＭＳ Ｐゴシック" pitchFamily="34" charset="-128"/>
                      </a:rPr>
                      <m:t>−7</m:t>
                    </m:r>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812147"/>
                <a:ext cx="8229600" cy="4227062"/>
              </a:xfrm>
              <a:blipFill>
                <a:blip r:embed="rId3"/>
                <a:stretch>
                  <a:fillRect l="-222"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43</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 name="TextBox 4">
            <a:extLst>
              <a:ext uri="{FF2B5EF4-FFF2-40B4-BE49-F238E27FC236}">
                <a16:creationId xmlns:a16="http://schemas.microsoft.com/office/drawing/2014/main" id="{D10E5647-E474-4CE4-AA8A-3DFA23B7C7B2}"/>
              </a:ext>
            </a:extLst>
          </p:cNvPr>
          <p:cNvSpPr txBox="1"/>
          <p:nvPr/>
        </p:nvSpPr>
        <p:spPr>
          <a:xfrm>
            <a:off x="3956538" y="1605282"/>
            <a:ext cx="481222" cy="338554"/>
          </a:xfrm>
          <a:prstGeom prst="rect">
            <a:avLst/>
          </a:prstGeom>
          <a:noFill/>
        </p:spPr>
        <p:txBody>
          <a:bodyPr wrap="none" rtlCol="0">
            <a:spAutoFit/>
          </a:bodyPr>
          <a:lstStyle/>
          <a:p>
            <a:r>
              <a:rPr lang="en-US" sz="1600" dirty="0"/>
              <a:t>-10</a:t>
            </a:r>
            <a:endParaRPr lang="en-SE" sz="1600" dirty="0"/>
          </a:p>
        </p:txBody>
      </p:sp>
      <p:sp>
        <p:nvSpPr>
          <p:cNvPr id="52" name="TextBox 51">
            <a:extLst>
              <a:ext uri="{FF2B5EF4-FFF2-40B4-BE49-F238E27FC236}">
                <a16:creationId xmlns:a16="http://schemas.microsoft.com/office/drawing/2014/main" id="{A52E2A47-EDEA-4FA4-BB18-39B3C7B16356}"/>
              </a:ext>
            </a:extLst>
          </p:cNvPr>
          <p:cNvSpPr txBox="1"/>
          <p:nvPr/>
        </p:nvSpPr>
        <p:spPr>
          <a:xfrm>
            <a:off x="4653241" y="2242244"/>
            <a:ext cx="481222" cy="338554"/>
          </a:xfrm>
          <a:prstGeom prst="rect">
            <a:avLst/>
          </a:prstGeom>
          <a:noFill/>
        </p:spPr>
        <p:txBody>
          <a:bodyPr wrap="none" rtlCol="0">
            <a:spAutoFit/>
          </a:bodyPr>
          <a:lstStyle/>
          <a:p>
            <a:r>
              <a:rPr lang="en-US" sz="1600" dirty="0"/>
              <a:t>-10</a:t>
            </a:r>
            <a:endParaRPr lang="en-SE" sz="1600" dirty="0"/>
          </a:p>
        </p:txBody>
      </p:sp>
      <p:sp>
        <p:nvSpPr>
          <p:cNvPr id="53" name="TextBox 52">
            <a:extLst>
              <a:ext uri="{FF2B5EF4-FFF2-40B4-BE49-F238E27FC236}">
                <a16:creationId xmlns:a16="http://schemas.microsoft.com/office/drawing/2014/main" id="{8597BD46-5EE0-40FE-AF09-E1BB9C1029E6}"/>
              </a:ext>
            </a:extLst>
          </p:cNvPr>
          <p:cNvSpPr txBox="1"/>
          <p:nvPr/>
        </p:nvSpPr>
        <p:spPr>
          <a:xfrm>
            <a:off x="4691762"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15823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600" dirty="0"/>
              <a:t>Iter2 Policy Evaluation of Det Policy</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227062"/>
              </a:xfrm>
            </p:spPr>
            <p:txBody>
              <a:bodyPr>
                <a:normAutofit fontScale="700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i="1">
                            <a:latin typeface="Cambria Math" panose="02040503050406030204" pitchFamily="18" charset="0"/>
                          </a:rPr>
                          <m:t>𝐶</m:t>
                        </m:r>
                      </m:e>
                    </m:d>
                    <m:r>
                      <a:rPr lang="en-US" i="1">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𝑢</m:t>
                        </m:r>
                      </m:e>
                      <m:e>
                        <m:r>
                          <a:rPr lang="en-US" b="0" i="1" smtClean="0">
                            <a:latin typeface="Cambria Math" panose="02040503050406030204" pitchFamily="18" charset="0"/>
                          </a:rPr>
                          <m:t>𝐸</m:t>
                        </m:r>
                      </m:e>
                    </m:d>
                    <m:r>
                      <a:rPr lang="en-US" i="1">
                        <a:latin typeface="Cambria Math" panose="02040503050406030204" pitchFamily="18" charset="0"/>
                      </a:rPr>
                      <m:t>=1</m:t>
                    </m:r>
                  </m:oMath>
                </a14:m>
                <a:endParaRPr lang="en-US" dirty="0"/>
              </a:p>
              <a:p>
                <a:r>
                  <a:rPr lang="en-US" dirty="0"/>
                  <a:t>Policy Evaluation for Det Env:</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solidFill>
                          <a:schemeClr val="tx1"/>
                        </a:solidFill>
                        <a:latin typeface="Cambria Math" panose="02040503050406030204" pitchFamily="18" charset="0"/>
                      </a:rPr>
                      <m:t>9;</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=8</m:t>
                    </m:r>
                  </m:oMath>
                </a14:m>
                <a:endParaRPr lang="en-US" dirty="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227062"/>
              </a:xfrm>
              <a:blipFill>
                <a:blip r:embed="rId3"/>
                <a:stretch>
                  <a:fillRect l="-963" t="-2453"/>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81E19B15-D8BC-41E2-A0D1-4B763A1008A9}"/>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 name="TextBox 2">
            <a:extLst>
              <a:ext uri="{FF2B5EF4-FFF2-40B4-BE49-F238E27FC236}">
                <a16:creationId xmlns:a16="http://schemas.microsoft.com/office/drawing/2014/main" id="{38DC8A65-AD3A-4354-91C5-1FB37F105FB7}"/>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0" name="TextBox 19">
            <a:extLst>
              <a:ext uri="{FF2B5EF4-FFF2-40B4-BE49-F238E27FC236}">
                <a16:creationId xmlns:a16="http://schemas.microsoft.com/office/drawing/2014/main" id="{70DD335A-E4D2-4A08-AEB3-DADD529444E7}"/>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sp>
        <p:nvSpPr>
          <p:cNvPr id="21" name="Slide Number Placeholder 3">
            <a:extLst>
              <a:ext uri="{FF2B5EF4-FFF2-40B4-BE49-F238E27FC236}">
                <a16:creationId xmlns:a16="http://schemas.microsoft.com/office/drawing/2014/main" id="{C9B7E01B-D964-43A5-8CE3-92AEDD5E17DE}"/>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44</a:t>
            </a:fld>
            <a:endParaRPr lang="en-US" altLang="zh-CN" dirty="0"/>
          </a:p>
        </p:txBody>
      </p:sp>
      <p:sp>
        <p:nvSpPr>
          <p:cNvPr id="23" name="TextBox 22">
            <a:extLst>
              <a:ext uri="{FF2B5EF4-FFF2-40B4-BE49-F238E27FC236}">
                <a16:creationId xmlns:a16="http://schemas.microsoft.com/office/drawing/2014/main" id="{CBFA3BC2-366E-4327-80FF-F2511AE9B130}"/>
              </a:ext>
            </a:extLst>
          </p:cNvPr>
          <p:cNvSpPr txBox="1"/>
          <p:nvPr/>
        </p:nvSpPr>
        <p:spPr>
          <a:xfrm>
            <a:off x="3740120" y="1607126"/>
            <a:ext cx="298480" cy="338554"/>
          </a:xfrm>
          <a:prstGeom prst="rect">
            <a:avLst/>
          </a:prstGeom>
          <a:noFill/>
        </p:spPr>
        <p:txBody>
          <a:bodyPr wrap="none" rtlCol="0">
            <a:spAutoFit/>
          </a:bodyPr>
          <a:lstStyle/>
          <a:p>
            <a:r>
              <a:rPr lang="en-US" sz="1600" dirty="0"/>
              <a:t>8</a:t>
            </a:r>
            <a:endParaRPr lang="en-SE" sz="1600" dirty="0"/>
          </a:p>
        </p:txBody>
      </p:sp>
      <p:sp>
        <p:nvSpPr>
          <p:cNvPr id="24" name="TextBox 23">
            <a:extLst>
              <a:ext uri="{FF2B5EF4-FFF2-40B4-BE49-F238E27FC236}">
                <a16:creationId xmlns:a16="http://schemas.microsoft.com/office/drawing/2014/main" id="{76664331-4947-41FD-B3A8-532D158DDEA4}"/>
              </a:ext>
            </a:extLst>
          </p:cNvPr>
          <p:cNvSpPr txBox="1"/>
          <p:nvPr/>
        </p:nvSpPr>
        <p:spPr>
          <a:xfrm>
            <a:off x="4425920" y="2244088"/>
            <a:ext cx="298480" cy="338554"/>
          </a:xfrm>
          <a:prstGeom prst="rect">
            <a:avLst/>
          </a:prstGeom>
          <a:noFill/>
        </p:spPr>
        <p:txBody>
          <a:bodyPr wrap="none" rtlCol="0">
            <a:spAutoFit/>
          </a:bodyPr>
          <a:lstStyle/>
          <a:p>
            <a:r>
              <a:rPr lang="en-US" sz="1600" dirty="0"/>
              <a:t>8</a:t>
            </a:r>
            <a:endParaRPr lang="en-SE" sz="1600" dirty="0"/>
          </a:p>
        </p:txBody>
      </p:sp>
      <p:sp>
        <p:nvSpPr>
          <p:cNvPr id="25" name="TextBox 24">
            <a:extLst>
              <a:ext uri="{FF2B5EF4-FFF2-40B4-BE49-F238E27FC236}">
                <a16:creationId xmlns:a16="http://schemas.microsoft.com/office/drawing/2014/main" id="{3220A743-1802-4440-850E-3828B7A8817B}"/>
              </a:ext>
            </a:extLst>
          </p:cNvPr>
          <p:cNvSpPr txBox="1"/>
          <p:nvPr/>
        </p:nvSpPr>
        <p:spPr>
          <a:xfrm>
            <a:off x="4419600"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1683417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81916"/>
                <a:ext cx="8229600" cy="4357293"/>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9</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8</m:t>
                    </m:r>
                  </m:oMath>
                </a14:m>
                <a:r>
                  <a:rPr lang="en-US" dirty="0">
                    <a:ea typeface="ＭＳ Ｐゴシック" pitchFamily="34" charset="-128"/>
                  </a:rPr>
                  <a:t>, to get new policy </a:t>
                </a:r>
                <a14:m>
                  <m:oMath xmlns:m="http://schemas.openxmlformats.org/officeDocument/2006/math">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𝜋</m:t>
                        </m:r>
                      </m:e>
                      <m:sup>
                        <m:r>
                          <a:rPr lang="en-US" i="1">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=−1+10=9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=−1−10=−11</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−1+8=7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−1+9=8</m:t>
                    </m:r>
                  </m:oMath>
                </a14:m>
                <a:endParaRPr lang="en-US" dirty="0">
                  <a:solidFill>
                    <a:srgbClr val="C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81916"/>
                <a:ext cx="8229600" cy="4357293"/>
              </a:xfrm>
              <a:blipFill>
                <a:blip r:embed="rId3"/>
                <a:stretch>
                  <a:fillRect l="-222" t="-12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BF=1</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45</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32" name="TextBox 31">
            <a:extLst>
              <a:ext uri="{FF2B5EF4-FFF2-40B4-BE49-F238E27FC236}">
                <a16:creationId xmlns:a16="http://schemas.microsoft.com/office/drawing/2014/main" id="{B96F6ACA-D280-4F59-81C9-B4D7EF1BAF1F}"/>
              </a:ext>
            </a:extLst>
          </p:cNvPr>
          <p:cNvSpPr txBox="1"/>
          <p:nvPr/>
        </p:nvSpPr>
        <p:spPr>
          <a:xfrm>
            <a:off x="4094750" y="1607664"/>
            <a:ext cx="298480" cy="338554"/>
          </a:xfrm>
          <a:prstGeom prst="rect">
            <a:avLst/>
          </a:prstGeom>
          <a:noFill/>
        </p:spPr>
        <p:txBody>
          <a:bodyPr wrap="none" rtlCol="0">
            <a:spAutoFit/>
          </a:bodyPr>
          <a:lstStyle/>
          <a:p>
            <a:r>
              <a:rPr lang="en-US" sz="1600" dirty="0"/>
              <a:t>8</a:t>
            </a:r>
            <a:endParaRPr lang="en-SE" sz="1600" dirty="0"/>
          </a:p>
        </p:txBody>
      </p:sp>
      <p:sp>
        <p:nvSpPr>
          <p:cNvPr id="33" name="TextBox 32">
            <a:extLst>
              <a:ext uri="{FF2B5EF4-FFF2-40B4-BE49-F238E27FC236}">
                <a16:creationId xmlns:a16="http://schemas.microsoft.com/office/drawing/2014/main" id="{B667365D-C5A4-458E-B4DC-2262035A5BC4}"/>
              </a:ext>
            </a:extLst>
          </p:cNvPr>
          <p:cNvSpPr txBox="1"/>
          <p:nvPr/>
        </p:nvSpPr>
        <p:spPr>
          <a:xfrm>
            <a:off x="4780550" y="2244626"/>
            <a:ext cx="298480" cy="338554"/>
          </a:xfrm>
          <a:prstGeom prst="rect">
            <a:avLst/>
          </a:prstGeom>
          <a:noFill/>
        </p:spPr>
        <p:txBody>
          <a:bodyPr wrap="none" rtlCol="0">
            <a:spAutoFit/>
          </a:bodyPr>
          <a:lstStyle/>
          <a:p>
            <a:r>
              <a:rPr lang="en-US" sz="1600" dirty="0"/>
              <a:t>8</a:t>
            </a:r>
            <a:endParaRPr lang="en-SE" sz="1600" dirty="0"/>
          </a:p>
        </p:txBody>
      </p:sp>
      <p:sp>
        <p:nvSpPr>
          <p:cNvPr id="34" name="TextBox 33">
            <a:extLst>
              <a:ext uri="{FF2B5EF4-FFF2-40B4-BE49-F238E27FC236}">
                <a16:creationId xmlns:a16="http://schemas.microsoft.com/office/drawing/2014/main" id="{A83DB67D-8D1F-4216-A676-1F4ED6548D7B}"/>
              </a:ext>
            </a:extLst>
          </p:cNvPr>
          <p:cNvSpPr txBox="1"/>
          <p:nvPr/>
        </p:nvSpPr>
        <p:spPr>
          <a:xfrm>
            <a:off x="4774230" y="1600738"/>
            <a:ext cx="413013" cy="338554"/>
          </a:xfrm>
          <a:prstGeom prst="rect">
            <a:avLst/>
          </a:prstGeom>
          <a:noFill/>
        </p:spPr>
        <p:txBody>
          <a:bodyPr wrap="square" rtlCol="0">
            <a:spAutoFit/>
          </a:bodyPr>
          <a:lstStyle/>
          <a:p>
            <a:r>
              <a:rPr lang="en-US" sz="1600" dirty="0"/>
              <a:t>9</a:t>
            </a:r>
            <a:endParaRPr lang="en-SE" sz="1600" dirty="0"/>
          </a:p>
        </p:txBody>
      </p:sp>
      <p:sp>
        <p:nvSpPr>
          <p:cNvPr id="38" name="TextBox 37">
            <a:extLst>
              <a:ext uri="{FF2B5EF4-FFF2-40B4-BE49-F238E27FC236}">
                <a16:creationId xmlns:a16="http://schemas.microsoft.com/office/drawing/2014/main" id="{702ED003-EB8A-4790-9781-83C999CC86D5}"/>
              </a:ext>
            </a:extLst>
          </p:cNvPr>
          <p:cNvSpPr txBox="1"/>
          <p:nvPr/>
        </p:nvSpPr>
        <p:spPr>
          <a:xfrm>
            <a:off x="792242" y="1607664"/>
            <a:ext cx="298480" cy="338554"/>
          </a:xfrm>
          <a:prstGeom prst="rect">
            <a:avLst/>
          </a:prstGeom>
          <a:noFill/>
        </p:spPr>
        <p:txBody>
          <a:bodyPr wrap="none" rtlCol="0">
            <a:spAutoFit/>
          </a:bodyPr>
          <a:lstStyle/>
          <a:p>
            <a:r>
              <a:rPr lang="en-US" sz="1600" dirty="0"/>
              <a:t>8</a:t>
            </a:r>
            <a:endParaRPr lang="en-SE" sz="1600" dirty="0"/>
          </a:p>
        </p:txBody>
      </p:sp>
      <p:sp>
        <p:nvSpPr>
          <p:cNvPr id="39" name="TextBox 38">
            <a:extLst>
              <a:ext uri="{FF2B5EF4-FFF2-40B4-BE49-F238E27FC236}">
                <a16:creationId xmlns:a16="http://schemas.microsoft.com/office/drawing/2014/main" id="{6220CF30-0219-4CDA-8D03-63D02D10BE34}"/>
              </a:ext>
            </a:extLst>
          </p:cNvPr>
          <p:cNvSpPr txBox="1"/>
          <p:nvPr/>
        </p:nvSpPr>
        <p:spPr>
          <a:xfrm>
            <a:off x="1478042" y="2244626"/>
            <a:ext cx="298480" cy="338554"/>
          </a:xfrm>
          <a:prstGeom prst="rect">
            <a:avLst/>
          </a:prstGeom>
          <a:noFill/>
        </p:spPr>
        <p:txBody>
          <a:bodyPr wrap="none" rtlCol="0">
            <a:spAutoFit/>
          </a:bodyPr>
          <a:lstStyle/>
          <a:p>
            <a:r>
              <a:rPr lang="en-US" sz="1600" dirty="0"/>
              <a:t>8</a:t>
            </a:r>
            <a:endParaRPr lang="en-SE" sz="1600" dirty="0"/>
          </a:p>
        </p:txBody>
      </p:sp>
      <p:sp>
        <p:nvSpPr>
          <p:cNvPr id="40" name="TextBox 39">
            <a:extLst>
              <a:ext uri="{FF2B5EF4-FFF2-40B4-BE49-F238E27FC236}">
                <a16:creationId xmlns:a16="http://schemas.microsoft.com/office/drawing/2014/main" id="{C729C608-A3FF-4A40-817F-A4E86AE3C3F4}"/>
              </a:ext>
            </a:extLst>
          </p:cNvPr>
          <p:cNvSpPr txBox="1"/>
          <p:nvPr/>
        </p:nvSpPr>
        <p:spPr>
          <a:xfrm>
            <a:off x="1471722" y="1600738"/>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720556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solidFill>
                  <a:srgbClr val="C00000"/>
                </a:solidFill>
              </a:rPr>
              <a:t>Policy Iteration for Stochastic Environment</a:t>
            </a:r>
          </a:p>
          <a:p>
            <a:r>
              <a:rPr lang="en-US" dirty="0"/>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76017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Iter1 Policy Evaluation of Random Policy</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378069" y="2557966"/>
                <a:ext cx="8229600" cy="4300034"/>
              </a:xfrm>
            </p:spPr>
            <p:txBody>
              <a:bodyPr>
                <a:normAutofit fontScale="47500" lnSpcReduction="20000"/>
              </a:bodyPr>
              <a:lstStyle/>
              <a:p>
                <a:r>
                  <a:rPr lang="en-US" dirty="0"/>
                  <a:t>Random policy: </a:t>
                </a:r>
                <a14:m>
                  <m:oMath xmlns:m="http://schemas.openxmlformats.org/officeDocument/2006/math">
                    <m:r>
                      <a:rPr lang="en-US" b="0" i="1" smtClean="0">
                        <a:solidFill>
                          <a:schemeClr val="tx1"/>
                        </a:solidFill>
                        <a:latin typeface="Cambria Math" panose="02040503050406030204" pitchFamily="18" charset="0"/>
                      </a:rPr>
                      <m:t>𝜋</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𝑙</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𝑟</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𝜋</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e>
                      <m:e>
                        <m:r>
                          <a:rPr lang="en-US" b="0" i="1" smtClean="0">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=0.25</m:t>
                    </m:r>
                  </m:oMath>
                </a14:m>
                <a:endParaRPr lang="en-US" i="1" dirty="0">
                  <a:solidFill>
                    <a:schemeClr val="tx1"/>
                  </a:solidFill>
                  <a:latin typeface="Cambria Math" panose="02040503050406030204" pitchFamily="18" charset="0"/>
                </a:endParaRPr>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oMath>
                </a14:m>
                <a:endParaRPr lang="en-US" dirty="0">
                  <a:solidFill>
                    <a:schemeClr val="tx1"/>
                  </a:solidFill>
                  <a:ea typeface="ＭＳ Ｐゴシック" pitchFamily="34" charset="-128"/>
                </a:endParaRPr>
              </a:p>
              <a:p>
                <a:r>
                  <a:rPr lang="en-US" dirty="0">
                    <a:solidFill>
                      <a:schemeClr val="tx1"/>
                    </a:solidFill>
                    <a:ea typeface="ＭＳ Ｐゴシック" pitchFamily="34" charset="-128"/>
                  </a:rPr>
                  <a:t>Set of equations:</a:t>
                </a:r>
              </a:p>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𝜋</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0.25</m:t>
                    </m:r>
                    <m:d>
                      <m:dPr>
                        <m:ctrlPr>
                          <a:rPr lang="en-US" b="0" i="1" smtClean="0">
                            <a:solidFill>
                              <a:schemeClr val="tx1"/>
                            </a:solidFill>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e>
                    </m:d>
                    <m:r>
                      <a:rPr lang="en-US" i="1">
                        <a:latin typeface="Cambria Math" panose="02040503050406030204" pitchFamily="18" charset="0"/>
                      </a:rPr>
                      <m:t>=0.25</m:t>
                    </m:r>
                    <m:r>
                      <a:rPr lang="en-US" b="0" i="1" smtClean="0">
                        <a:latin typeface="Cambria Math" panose="02040503050406030204" pitchFamily="18" charset="0"/>
                      </a:rPr>
                      <m:t>(</m:t>
                    </m:r>
                    <m:r>
                      <a:rPr lang="en-US" i="1">
                        <a:latin typeface="Cambria Math" panose="02040503050406030204" pitchFamily="18" charset="0"/>
                      </a:rPr>
                      <m:t>−4+</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oMath>
                </a14:m>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=−2+</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b="0" i="1" dirty="0">
                  <a:solidFill>
                    <a:schemeClr val="tx1"/>
                  </a:solidFill>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=0.25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e>
                    </m:d>
                    <m:r>
                      <a:rPr lang="en-US" b="0" i="1" smtClean="0">
                        <a:latin typeface="Cambria Math" panose="02040503050406030204" pitchFamily="18" charset="0"/>
                      </a:rPr>
                      <m:t>=</m:t>
                    </m:r>
                    <m:r>
                      <a:rPr lang="en-US" i="1">
                        <a:latin typeface="Cambria Math" panose="02040503050406030204" pitchFamily="18" charset="0"/>
                      </a:rPr>
                      <m:t>0.25</m:t>
                    </m:r>
                    <m:r>
                      <a:rPr lang="en-US" b="0" i="1" smtClean="0">
                        <a:latin typeface="Cambria Math" panose="02040503050406030204" pitchFamily="18" charset="0"/>
                      </a:rPr>
                      <m:t>(−4+3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dirty="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)=0.25(−</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a:t>
                </a:r>
                <a:r>
                  <a:rPr lang="en-US" altLang="zh-CN" dirty="0">
                    <a:ea typeface="ＭＳ Ｐゴシック" pitchFamily="34" charset="-128"/>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𝐶</m:t>
                        </m:r>
                      </m:e>
                    </m:d>
                    <m:r>
                      <a:rPr lang="en-US" altLang="zh-CN" i="1">
                        <a:solidFill>
                          <a:schemeClr val="tx1"/>
                        </a:solidFill>
                        <a:latin typeface="Cambria Math" panose="02040503050406030204" pitchFamily="18" charset="0"/>
                      </a:rPr>
                      <m:t>=−6, </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𝐵</m:t>
                        </m:r>
                      </m:e>
                    </m:d>
                    <m:r>
                      <a:rPr lang="en-US" altLang="zh-CN" i="1">
                        <a:solidFill>
                          <a:schemeClr val="tx1"/>
                        </a:solidFill>
                        <a:latin typeface="Cambria Math" panose="02040503050406030204" pitchFamily="18" charset="0"/>
                      </a:rPr>
                      <m:t>=</m:t>
                    </m:r>
                    <m:r>
                      <m:rPr>
                        <m:nor/>
                      </m:rPr>
                      <a:rPr lang="en-US" altLang="zh-CN">
                        <a:solidFill>
                          <a:schemeClr val="tx1"/>
                        </a:solidFill>
                      </a:rPr>
                      <m:t>−10</m:t>
                    </m:r>
                    <m:r>
                      <a:rPr lang="en-US" altLang="zh-CN" i="1">
                        <a:solidFill>
                          <a:schemeClr val="tx1"/>
                        </a:solidFill>
                        <a:latin typeface="Cambria Math" panose="02040503050406030204" pitchFamily="18" charset="0"/>
                      </a:rPr>
                      <m:t>,</m:t>
                    </m:r>
                  </m:oMath>
                </a14:m>
                <a:r>
                  <a:rPr lang="en-US" altLang="zh-CN" dirty="0">
                    <a:solidFill>
                      <a:schemeClr val="tx1"/>
                    </a:solidFill>
                    <a:ea typeface="ＭＳ Ｐゴシック" pitchFamily="34" charset="-128"/>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𝑉</m:t>
                        </m:r>
                      </m:e>
                      <m:sub>
                        <m:r>
                          <a:rPr lang="en-US" altLang="zh-CN" i="1">
                            <a:solidFill>
                              <a:schemeClr val="tx1"/>
                            </a:solidFill>
                            <a:latin typeface="Cambria Math" panose="02040503050406030204" pitchFamily="18" charset="0"/>
                          </a:rPr>
                          <m:t>𝜋</m:t>
                        </m:r>
                      </m:sub>
                    </m:sSub>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𝐸</m:t>
                        </m:r>
                      </m:e>
                    </m:d>
                    <m:r>
                      <a:rPr lang="en-US" altLang="zh-CN" i="1">
                        <a:solidFill>
                          <a:schemeClr val="tx1"/>
                        </a:solidFill>
                        <a:latin typeface="Cambria Math" panose="02040503050406030204" pitchFamily="18" charset="0"/>
                      </a:rPr>
                      <m:t>=−10</m:t>
                    </m:r>
                  </m:oMath>
                </a14:m>
                <a:endParaRPr lang="en-US" i="1" dirty="0">
                  <a:solidFill>
                    <a:schemeClr val="tx1"/>
                  </a:solidFill>
                  <a:latin typeface="Cambria Math" panose="02040503050406030204" pitchFamily="18" charset="0"/>
                  <a:ea typeface="ＭＳ Ｐゴシック" pitchFamily="34" charset="-128"/>
                </a:endParaRPr>
              </a:p>
              <a:p>
                <a:pPr lvl="1"/>
                <a:endParaRPr lang="en-US" b="0" i="1" dirty="0">
                  <a:solidFill>
                    <a:schemeClr val="tx1"/>
                  </a:solidFill>
                  <a:latin typeface="Cambria Math" panose="02040503050406030204" pitchFamily="18" charset="0"/>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378069" y="2557966"/>
                <a:ext cx="8229600" cy="4300034"/>
              </a:xfrm>
              <a:blipFill>
                <a:blip r:embed="rId3"/>
                <a:stretch>
                  <a:fillRect l="-222" t="-3688" b="-567"/>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sp>
        <p:nvSpPr>
          <p:cNvPr id="12" name="Isosceles Triangle 11">
            <a:extLst>
              <a:ext uri="{FF2B5EF4-FFF2-40B4-BE49-F238E27FC236}">
                <a16:creationId xmlns:a16="http://schemas.microsoft.com/office/drawing/2014/main" id="{2515264D-9894-4F1E-86B8-DC49A16617D7}"/>
              </a:ext>
            </a:extLst>
          </p:cNvPr>
          <p:cNvSpPr/>
          <p:nvPr/>
        </p:nvSpPr>
        <p:spPr>
          <a:xfrm>
            <a:off x="3810000"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Isosceles Triangle 19">
            <a:extLst>
              <a:ext uri="{FF2B5EF4-FFF2-40B4-BE49-F238E27FC236}">
                <a16:creationId xmlns:a16="http://schemas.microsoft.com/office/drawing/2014/main" id="{E2DF7431-734B-40DC-9EBA-4EE3006D2C57}"/>
              </a:ext>
            </a:extLst>
          </p:cNvPr>
          <p:cNvSpPr/>
          <p:nvPr/>
        </p:nvSpPr>
        <p:spPr>
          <a:xfrm>
            <a:off x="4492869"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B1D78803-6E7D-4052-80B7-1AAA6A7FA6F0}"/>
              </a:ext>
            </a:extLst>
          </p:cNvPr>
          <p:cNvSpPr/>
          <p:nvPr/>
        </p:nvSpPr>
        <p:spPr>
          <a:xfrm rot="5400000">
            <a:off x="4726699"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D08B3397-AF3A-49AE-9313-E0974CD1E015}"/>
              </a:ext>
            </a:extLst>
          </p:cNvPr>
          <p:cNvSpPr/>
          <p:nvPr/>
        </p:nvSpPr>
        <p:spPr>
          <a:xfrm rot="16200000">
            <a:off x="3571455"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4" name="Isosceles Triangle 23">
            <a:extLst>
              <a:ext uri="{FF2B5EF4-FFF2-40B4-BE49-F238E27FC236}">
                <a16:creationId xmlns:a16="http://schemas.microsoft.com/office/drawing/2014/main" id="{C5F554E3-4D3E-43D2-8197-59C1DEED7C2D}"/>
              </a:ext>
            </a:extLst>
          </p:cNvPr>
          <p:cNvSpPr/>
          <p:nvPr/>
        </p:nvSpPr>
        <p:spPr>
          <a:xfrm rot="16200000">
            <a:off x="4223637"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Isosceles Triangle 24">
            <a:extLst>
              <a:ext uri="{FF2B5EF4-FFF2-40B4-BE49-F238E27FC236}">
                <a16:creationId xmlns:a16="http://schemas.microsoft.com/office/drawing/2014/main" id="{CFF4269F-52FD-4C6E-9C2F-B5ED958DAB9F}"/>
              </a:ext>
            </a:extLst>
          </p:cNvPr>
          <p:cNvSpPr/>
          <p:nvPr/>
        </p:nvSpPr>
        <p:spPr>
          <a:xfrm rot="10800000">
            <a:off x="4492869"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8D8CC8AA-BDE5-468B-BB06-702CEC839F92}"/>
              </a:ext>
            </a:extLst>
          </p:cNvPr>
          <p:cNvSpPr/>
          <p:nvPr/>
        </p:nvSpPr>
        <p:spPr>
          <a:xfrm rot="10800000">
            <a:off x="3810000"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2A9E6095-89C0-4004-BD14-3E0B8B777F95}"/>
              </a:ext>
            </a:extLst>
          </p:cNvPr>
          <p:cNvSpPr/>
          <p:nvPr/>
        </p:nvSpPr>
        <p:spPr>
          <a:xfrm rot="16200000">
            <a:off x="3571456"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7A769A59-1783-4420-A76C-96D8E8D6CF9D}"/>
              </a:ext>
            </a:extLst>
          </p:cNvPr>
          <p:cNvSpPr/>
          <p:nvPr/>
        </p:nvSpPr>
        <p:spPr>
          <a:xfrm rot="10800000">
            <a:off x="3810001"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0" name="Isosceles Triangle 29">
            <a:extLst>
              <a:ext uri="{FF2B5EF4-FFF2-40B4-BE49-F238E27FC236}">
                <a16:creationId xmlns:a16="http://schemas.microsoft.com/office/drawing/2014/main" id="{86442616-B08D-4D48-B972-DEFB061A4E18}"/>
              </a:ext>
            </a:extLst>
          </p:cNvPr>
          <p:cNvSpPr/>
          <p:nvPr/>
        </p:nvSpPr>
        <p:spPr>
          <a:xfrm rot="16200000">
            <a:off x="4218875"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1" name="Isosceles Triangle 30">
            <a:extLst>
              <a:ext uri="{FF2B5EF4-FFF2-40B4-BE49-F238E27FC236}">
                <a16:creationId xmlns:a16="http://schemas.microsoft.com/office/drawing/2014/main" id="{15BB866B-5949-47AF-89AC-5201EDB5A261}"/>
              </a:ext>
            </a:extLst>
          </p:cNvPr>
          <p:cNvSpPr/>
          <p:nvPr/>
        </p:nvSpPr>
        <p:spPr>
          <a:xfrm rot="10800000">
            <a:off x="4487154"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pic>
        <p:nvPicPr>
          <p:cNvPr id="3" name="Picture 2">
            <a:extLst>
              <a:ext uri="{FF2B5EF4-FFF2-40B4-BE49-F238E27FC236}">
                <a16:creationId xmlns:a16="http://schemas.microsoft.com/office/drawing/2014/main" id="{280953FC-518D-483C-A513-B2858ED3EB2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32" name="TextBox 31">
            <a:extLst>
              <a:ext uri="{FF2B5EF4-FFF2-40B4-BE49-F238E27FC236}">
                <a16:creationId xmlns:a16="http://schemas.microsoft.com/office/drawing/2014/main" id="{CD616381-A249-4E5F-AD4E-2C8E4CFE72B3}"/>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33" name="TextBox 32">
            <a:extLst>
              <a:ext uri="{FF2B5EF4-FFF2-40B4-BE49-F238E27FC236}">
                <a16:creationId xmlns:a16="http://schemas.microsoft.com/office/drawing/2014/main" id="{6A151F90-EFDF-46FB-AEC7-1D5AEF7EEF57}"/>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34" name="Slide Number Placeholder 3">
            <a:extLst>
              <a:ext uri="{FF2B5EF4-FFF2-40B4-BE49-F238E27FC236}">
                <a16:creationId xmlns:a16="http://schemas.microsoft.com/office/drawing/2014/main" id="{4C50DB24-C5D4-4056-B28A-C2BAB47EDA6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47</a:t>
            </a:fld>
            <a:endParaRPr lang="en-US" altLang="zh-CN" dirty="0"/>
          </a:p>
        </p:txBody>
      </p:sp>
    </p:spTree>
    <p:extLst>
      <p:ext uri="{BB962C8B-B14F-4D97-AF65-F5344CB8AC3E}">
        <p14:creationId xmlns:p14="http://schemas.microsoft.com/office/powerpoint/2010/main" val="5768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Iter1 Policy Improvement</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720977"/>
                <a:ext cx="8610591" cy="4227062"/>
              </a:xfrm>
            </p:spPr>
            <p:txBody>
              <a:bodyPr>
                <a:normAutofit fontScale="47500" lnSpcReduction="20000"/>
              </a:bodyPr>
              <a:lstStyle/>
              <a:p>
                <a:r>
                  <a:rPr lang="en-US" dirty="0">
                    <a:ea typeface="ＭＳ Ｐゴシック" pitchFamily="34" charset="-128"/>
                  </a:rPr>
                  <a:t>Plug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=−10,</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𝑣</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=−10</m:t>
                    </m:r>
                  </m:oMath>
                </a14:m>
                <a:r>
                  <a:rPr lang="en-US" dirty="0">
                    <a:solidFill>
                      <a:schemeClr val="tx1"/>
                    </a:solidFill>
                    <a:ea typeface="ＭＳ Ｐゴシック" pitchFamily="34" charset="-128"/>
                  </a:rPr>
                  <a:t>, to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−1+0.8⋅10+0.1⋅</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+0.1⋅10=−9</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0.8⋅(−6)+0.2⋅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=−7.8</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0.9⋅</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𝑢</m:t>
                    </m:r>
                  </m:oMath>
                </a14:m>
                <a:endParaRPr lang="en-US" i="1" dirty="0">
                  <a:solidFill>
                    <a:srgbClr val="FF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−1+0.9⋅</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−6</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=−10.6</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+0.2⋅</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=−7.8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−1+1.0⋅−10=−11</m:t>
                    </m:r>
                  </m:oMath>
                </a14:m>
                <a:endParaRPr lang="en-US" dirty="0">
                  <a:latin typeface="Arial" panose="020B0604020202020204" pitchFamily="34" charset="0"/>
                  <a:cs typeface="Arial" panose="020B0604020202020204" pitchFamily="34" charset="0"/>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720977"/>
                <a:ext cx="8610591" cy="4227062"/>
              </a:xfrm>
              <a:blipFill>
                <a:blip r:embed="rId3"/>
                <a:stretch>
                  <a:fillRect l="-283" t="-1297"/>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BF=4</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graphicFrame>
        <p:nvGraphicFramePr>
          <p:cNvPr id="23" name="Table 22">
            <a:extLst>
              <a:ext uri="{FF2B5EF4-FFF2-40B4-BE49-F238E27FC236}">
                <a16:creationId xmlns:a16="http://schemas.microsoft.com/office/drawing/2014/main" id="{F8E95348-210D-4655-BCF5-A17C3955C86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4" name="Rectangle 23">
            <a:extLst>
              <a:ext uri="{FF2B5EF4-FFF2-40B4-BE49-F238E27FC236}">
                <a16:creationId xmlns:a16="http://schemas.microsoft.com/office/drawing/2014/main" id="{718F33C3-D003-4036-8E89-51C638E5FD4F}"/>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5" name="Rectangle 24">
            <a:extLst>
              <a:ext uri="{FF2B5EF4-FFF2-40B4-BE49-F238E27FC236}">
                <a16:creationId xmlns:a16="http://schemas.microsoft.com/office/drawing/2014/main" id="{E6C94139-089D-420A-8180-EFEA5DCEC9D2}"/>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6" name="Isosceles Triangle 25">
            <a:extLst>
              <a:ext uri="{FF2B5EF4-FFF2-40B4-BE49-F238E27FC236}">
                <a16:creationId xmlns:a16="http://schemas.microsoft.com/office/drawing/2014/main" id="{330C0512-278F-442B-9117-0F26F33B5E31}"/>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7" name="Isosceles Triangle 26">
            <a:extLst>
              <a:ext uri="{FF2B5EF4-FFF2-40B4-BE49-F238E27FC236}">
                <a16:creationId xmlns:a16="http://schemas.microsoft.com/office/drawing/2014/main" id="{87DD78D9-F244-4D02-89AE-205820DF081B}"/>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8" name="Isosceles Triangle 27">
            <a:extLst>
              <a:ext uri="{FF2B5EF4-FFF2-40B4-BE49-F238E27FC236}">
                <a16:creationId xmlns:a16="http://schemas.microsoft.com/office/drawing/2014/main" id="{DF3DAEE9-817C-4C02-A115-CDE31E4F2F49}"/>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BBA970-EB61-4666-8B01-B0E360056FF3}"/>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0" name="TextBox 29">
                <a:extLst>
                  <a:ext uri="{FF2B5EF4-FFF2-40B4-BE49-F238E27FC236}">
                    <a16:creationId xmlns:a16="http://schemas.microsoft.com/office/drawing/2014/main" id="{BEBBA970-EB61-4666-8B01-B0E360056FF3}"/>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CED963-5397-440D-8806-689A68AB857B}"/>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31" name="TextBox 30">
                <a:extLst>
                  <a:ext uri="{FF2B5EF4-FFF2-40B4-BE49-F238E27FC236}">
                    <a16:creationId xmlns:a16="http://schemas.microsoft.com/office/drawing/2014/main" id="{E4CED963-5397-440D-8806-689A68AB857B}"/>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32" name="Isosceles Triangle 31">
            <a:extLst>
              <a:ext uri="{FF2B5EF4-FFF2-40B4-BE49-F238E27FC236}">
                <a16:creationId xmlns:a16="http://schemas.microsoft.com/office/drawing/2014/main" id="{76890F14-6667-41C8-9195-0527FBED06D9}"/>
              </a:ext>
            </a:extLst>
          </p:cNvPr>
          <p:cNvSpPr/>
          <p:nvPr/>
        </p:nvSpPr>
        <p:spPr>
          <a:xfrm>
            <a:off x="869462" y="1258867"/>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3" name="Isosceles Triangle 32">
            <a:extLst>
              <a:ext uri="{FF2B5EF4-FFF2-40B4-BE49-F238E27FC236}">
                <a16:creationId xmlns:a16="http://schemas.microsoft.com/office/drawing/2014/main" id="{9CFF69BF-4E61-4118-9EA3-9EA4937C5B8E}"/>
              </a:ext>
            </a:extLst>
          </p:cNvPr>
          <p:cNvSpPr/>
          <p:nvPr/>
        </p:nvSpPr>
        <p:spPr>
          <a:xfrm>
            <a:off x="1552331" y="125163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4" name="Isosceles Triangle 33">
            <a:extLst>
              <a:ext uri="{FF2B5EF4-FFF2-40B4-BE49-F238E27FC236}">
                <a16:creationId xmlns:a16="http://schemas.microsoft.com/office/drawing/2014/main" id="{4A9F0E68-61AC-40C8-840D-4E2CF862FA8F}"/>
              </a:ext>
            </a:extLst>
          </p:cNvPr>
          <p:cNvSpPr/>
          <p:nvPr/>
        </p:nvSpPr>
        <p:spPr>
          <a:xfrm rot="5400000">
            <a:off x="1786161" y="213641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5" name="Isosceles Triangle 34">
            <a:extLst>
              <a:ext uri="{FF2B5EF4-FFF2-40B4-BE49-F238E27FC236}">
                <a16:creationId xmlns:a16="http://schemas.microsoft.com/office/drawing/2014/main" id="{D1992A90-F659-4F7F-B264-987527E60A13}"/>
              </a:ext>
            </a:extLst>
          </p:cNvPr>
          <p:cNvSpPr/>
          <p:nvPr/>
        </p:nvSpPr>
        <p:spPr>
          <a:xfrm rot="16200000">
            <a:off x="630917"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6" name="Isosceles Triangle 35">
            <a:extLst>
              <a:ext uri="{FF2B5EF4-FFF2-40B4-BE49-F238E27FC236}">
                <a16:creationId xmlns:a16="http://schemas.microsoft.com/office/drawing/2014/main" id="{B7253CEE-7757-46FB-80B0-55C61FD17CD9}"/>
              </a:ext>
            </a:extLst>
          </p:cNvPr>
          <p:cNvSpPr/>
          <p:nvPr/>
        </p:nvSpPr>
        <p:spPr>
          <a:xfrm rot="16200000">
            <a:off x="1283099" y="1498589"/>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7" name="Isosceles Triangle 36">
            <a:extLst>
              <a:ext uri="{FF2B5EF4-FFF2-40B4-BE49-F238E27FC236}">
                <a16:creationId xmlns:a16="http://schemas.microsoft.com/office/drawing/2014/main" id="{3A8C323E-36F4-482D-863B-36D6DAA28952}"/>
              </a:ext>
            </a:extLst>
          </p:cNvPr>
          <p:cNvSpPr/>
          <p:nvPr/>
        </p:nvSpPr>
        <p:spPr>
          <a:xfrm rot="10800000">
            <a:off x="1552331" y="2337620"/>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8" name="Isosceles Triangle 37">
            <a:extLst>
              <a:ext uri="{FF2B5EF4-FFF2-40B4-BE49-F238E27FC236}">
                <a16:creationId xmlns:a16="http://schemas.microsoft.com/office/drawing/2014/main" id="{F1DE5E2F-CBCA-497E-A808-44F90446FEFE}"/>
              </a:ext>
            </a:extLst>
          </p:cNvPr>
          <p:cNvSpPr/>
          <p:nvPr/>
        </p:nvSpPr>
        <p:spPr>
          <a:xfrm rot="10800000">
            <a:off x="869462"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39" name="Isosceles Triangle 38">
            <a:extLst>
              <a:ext uri="{FF2B5EF4-FFF2-40B4-BE49-F238E27FC236}">
                <a16:creationId xmlns:a16="http://schemas.microsoft.com/office/drawing/2014/main" id="{646B3F63-94E0-4EB6-A821-58E94F4B95CB}"/>
              </a:ext>
            </a:extLst>
          </p:cNvPr>
          <p:cNvSpPr/>
          <p:nvPr/>
        </p:nvSpPr>
        <p:spPr>
          <a:xfrm rot="16200000">
            <a:off x="630918" y="1502984"/>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0" name="Isosceles Triangle 39">
            <a:extLst>
              <a:ext uri="{FF2B5EF4-FFF2-40B4-BE49-F238E27FC236}">
                <a16:creationId xmlns:a16="http://schemas.microsoft.com/office/drawing/2014/main" id="{02720B37-F0F5-401D-A674-F38D9E12135A}"/>
              </a:ext>
            </a:extLst>
          </p:cNvPr>
          <p:cNvSpPr/>
          <p:nvPr/>
        </p:nvSpPr>
        <p:spPr>
          <a:xfrm rot="10800000">
            <a:off x="869463" y="1711598"/>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1" name="Isosceles Triangle 40">
            <a:extLst>
              <a:ext uri="{FF2B5EF4-FFF2-40B4-BE49-F238E27FC236}">
                <a16:creationId xmlns:a16="http://schemas.microsoft.com/office/drawing/2014/main" id="{E42ACC2E-D6DE-470D-AB44-FEB97543368F}"/>
              </a:ext>
            </a:extLst>
          </p:cNvPr>
          <p:cNvSpPr/>
          <p:nvPr/>
        </p:nvSpPr>
        <p:spPr>
          <a:xfrm rot="16200000">
            <a:off x="1278337" y="2119787"/>
            <a:ext cx="171450" cy="125557"/>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2" name="Isosceles Triangle 41">
            <a:extLst>
              <a:ext uri="{FF2B5EF4-FFF2-40B4-BE49-F238E27FC236}">
                <a16:creationId xmlns:a16="http://schemas.microsoft.com/office/drawing/2014/main" id="{413BFAEB-5394-4C04-8056-C4833685DC4E}"/>
              </a:ext>
            </a:extLst>
          </p:cNvPr>
          <p:cNvSpPr/>
          <p:nvPr/>
        </p:nvSpPr>
        <p:spPr>
          <a:xfrm rot="10800000">
            <a:off x="1546616" y="1722306"/>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48</a:t>
            </a:fld>
            <a:endParaRPr lang="en-US" altLang="zh-CN" dirty="0"/>
          </a:p>
        </p:txBody>
      </p:sp>
      <p:graphicFrame>
        <p:nvGraphicFramePr>
          <p:cNvPr id="44" name="Table 43">
            <a:extLst>
              <a:ext uri="{FF2B5EF4-FFF2-40B4-BE49-F238E27FC236}">
                <a16:creationId xmlns:a16="http://schemas.microsoft.com/office/drawing/2014/main" id="{91C0F13C-2ACF-464B-8A66-2F5459974BCC}"/>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14D8817D-8578-4F5E-A1B6-DFACFDA5D5D1}"/>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6" name="Rectangle 45">
            <a:extLst>
              <a:ext uri="{FF2B5EF4-FFF2-40B4-BE49-F238E27FC236}">
                <a16:creationId xmlns:a16="http://schemas.microsoft.com/office/drawing/2014/main" id="{3BC5B36C-889F-4566-BD0A-853589D7FA44}"/>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7" name="Isosceles Triangle 46">
            <a:extLst>
              <a:ext uri="{FF2B5EF4-FFF2-40B4-BE49-F238E27FC236}">
                <a16:creationId xmlns:a16="http://schemas.microsoft.com/office/drawing/2014/main" id="{1A0D858F-0C00-44E9-9A31-C7D2BC436426}"/>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8" name="Isosceles Triangle 47">
            <a:extLst>
              <a:ext uri="{FF2B5EF4-FFF2-40B4-BE49-F238E27FC236}">
                <a16:creationId xmlns:a16="http://schemas.microsoft.com/office/drawing/2014/main" id="{90DA36E5-EF67-4CAC-A3AC-3007A4CD6A96}"/>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49" name="Isosceles Triangle 48">
            <a:extLst>
              <a:ext uri="{FF2B5EF4-FFF2-40B4-BE49-F238E27FC236}">
                <a16:creationId xmlns:a16="http://schemas.microsoft.com/office/drawing/2014/main" id="{AB0DC023-AFF8-48F7-A6F3-4C687BA1EE5D}"/>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69857B-B481-467E-B81D-8BC51C322B78}"/>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0" name="TextBox 49">
                <a:extLst>
                  <a:ext uri="{FF2B5EF4-FFF2-40B4-BE49-F238E27FC236}">
                    <a16:creationId xmlns:a16="http://schemas.microsoft.com/office/drawing/2014/main" id="{2669857B-B481-467E-B81D-8BC51C322B78}"/>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1CAE39-1A01-4D42-A1C3-7F315094ABA6}"/>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1" name="TextBox 50">
                <a:extLst>
                  <a:ext uri="{FF2B5EF4-FFF2-40B4-BE49-F238E27FC236}">
                    <a16:creationId xmlns:a16="http://schemas.microsoft.com/office/drawing/2014/main" id="{1A1CAE39-1A01-4D42-A1C3-7F315094ABA6}"/>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3" name="Arrow: Right 2">
            <a:extLst>
              <a:ext uri="{FF2B5EF4-FFF2-40B4-BE49-F238E27FC236}">
                <a16:creationId xmlns:a16="http://schemas.microsoft.com/office/drawing/2014/main" id="{C8436CB0-9F79-47A9-AC3D-ADF25A7E25F5}"/>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A6F94CBF-2785-4E3C-8A6F-F0583286709C}"/>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52" name="TextBox 51">
            <a:extLst>
              <a:ext uri="{FF2B5EF4-FFF2-40B4-BE49-F238E27FC236}">
                <a16:creationId xmlns:a16="http://schemas.microsoft.com/office/drawing/2014/main" id="{BE291565-CDE3-4687-8C66-85FED997B3CA}"/>
              </a:ext>
            </a:extLst>
          </p:cNvPr>
          <p:cNvSpPr txBox="1"/>
          <p:nvPr/>
        </p:nvSpPr>
        <p:spPr>
          <a:xfrm>
            <a:off x="3956538" y="1605282"/>
            <a:ext cx="481222" cy="338554"/>
          </a:xfrm>
          <a:prstGeom prst="rect">
            <a:avLst/>
          </a:prstGeom>
          <a:noFill/>
        </p:spPr>
        <p:txBody>
          <a:bodyPr wrap="none" rtlCol="0">
            <a:spAutoFit/>
          </a:bodyPr>
          <a:lstStyle/>
          <a:p>
            <a:r>
              <a:rPr lang="en-US" sz="1600" dirty="0"/>
              <a:t>-10</a:t>
            </a:r>
            <a:endParaRPr lang="en-SE" sz="1600" dirty="0"/>
          </a:p>
        </p:txBody>
      </p:sp>
      <p:sp>
        <p:nvSpPr>
          <p:cNvPr id="53" name="TextBox 52">
            <a:extLst>
              <a:ext uri="{FF2B5EF4-FFF2-40B4-BE49-F238E27FC236}">
                <a16:creationId xmlns:a16="http://schemas.microsoft.com/office/drawing/2014/main" id="{F420EBDC-212E-4DAA-B340-6985E0ED29DC}"/>
              </a:ext>
            </a:extLst>
          </p:cNvPr>
          <p:cNvSpPr txBox="1"/>
          <p:nvPr/>
        </p:nvSpPr>
        <p:spPr>
          <a:xfrm>
            <a:off x="4653241" y="2242244"/>
            <a:ext cx="481222" cy="338554"/>
          </a:xfrm>
          <a:prstGeom prst="rect">
            <a:avLst/>
          </a:prstGeom>
          <a:noFill/>
        </p:spPr>
        <p:txBody>
          <a:bodyPr wrap="none" rtlCol="0">
            <a:spAutoFit/>
          </a:bodyPr>
          <a:lstStyle/>
          <a:p>
            <a:r>
              <a:rPr lang="en-US" sz="1600" dirty="0"/>
              <a:t>-10</a:t>
            </a:r>
            <a:endParaRPr lang="en-SE" sz="1600" dirty="0"/>
          </a:p>
        </p:txBody>
      </p:sp>
      <p:sp>
        <p:nvSpPr>
          <p:cNvPr id="54" name="TextBox 53">
            <a:extLst>
              <a:ext uri="{FF2B5EF4-FFF2-40B4-BE49-F238E27FC236}">
                <a16:creationId xmlns:a16="http://schemas.microsoft.com/office/drawing/2014/main" id="{0B87628E-6B2F-4698-80B5-FC4FCDCFDC35}"/>
              </a:ext>
            </a:extLst>
          </p:cNvPr>
          <p:cNvSpPr txBox="1"/>
          <p:nvPr/>
        </p:nvSpPr>
        <p:spPr>
          <a:xfrm>
            <a:off x="4691762" y="1608313"/>
            <a:ext cx="367408"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1722034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3200" dirty="0"/>
              <a:t>Iter2 Policy Evaluation of Det Policy</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19100" y="2630938"/>
                <a:ext cx="8420100" cy="4150862"/>
              </a:xfrm>
            </p:spPr>
            <p:txBody>
              <a:bodyPr>
                <a:normAutofit fontScale="70000" lnSpcReduction="20000"/>
              </a:bodyPr>
              <a:lstStyle/>
              <a:p>
                <a:r>
                  <a:rPr lang="en-US" dirty="0"/>
                  <a:t>Det policy: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𝑟</m:t>
                        </m:r>
                      </m:e>
                      <m:e>
                        <m:r>
                          <a:rPr lang="en-US" b="0" i="1" smtClean="0">
                            <a:latin typeface="Cambria Math" panose="02040503050406030204" pitchFamily="18" charset="0"/>
                          </a:rPr>
                          <m:t>𝐵</m:t>
                        </m:r>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𝑟</m:t>
                        </m:r>
                      </m:e>
                      <m:e>
                        <m:r>
                          <a:rPr lang="en-US" b="0" i="1" smtClean="0">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𝜋</m:t>
                    </m:r>
                    <m:d>
                      <m:dPr>
                        <m:ctrlPr>
                          <a:rPr lang="en-US" i="1">
                            <a:latin typeface="Cambria Math" panose="02040503050406030204" pitchFamily="18" charset="0"/>
                          </a:rPr>
                        </m:ctrlPr>
                      </m:dPr>
                      <m:e>
                        <m:r>
                          <a:rPr lang="en-US" b="0" i="1" smtClean="0">
                            <a:latin typeface="Cambria Math" panose="02040503050406030204" pitchFamily="18" charset="0"/>
                          </a:rPr>
                          <m:t>𝑢</m:t>
                        </m:r>
                      </m:e>
                      <m:e>
                        <m:r>
                          <a:rPr lang="en-US" i="1">
                            <a:latin typeface="Cambria Math" panose="02040503050406030204" pitchFamily="18" charset="0"/>
                          </a:rPr>
                          <m:t>𝐶</m:t>
                        </m:r>
                      </m:e>
                    </m:d>
                    <m:r>
                      <a:rPr lang="en-US" i="1">
                        <a:latin typeface="Cambria Math" panose="02040503050406030204" pitchFamily="18" charset="0"/>
                      </a:rPr>
                      <m:t>=1</m:t>
                    </m:r>
                  </m:oMath>
                </a14:m>
                <a:endParaRPr lang="en-US" dirty="0"/>
              </a:p>
              <a:p>
                <a:r>
                  <a:rPr lang="en-US" dirty="0"/>
                  <a:t>Policy Evaluation:</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𝑎</m:t>
                            </m:r>
                          </m:e>
                          <m:e>
                            <m:r>
                              <a:rPr lang="en-US" i="1">
                                <a:latin typeface="Cambria Math" panose="02040503050406030204" pitchFamily="18" charset="0"/>
                              </a:rPr>
                              <m:t>𝑠</m:t>
                            </m:r>
                          </m:e>
                        </m:d>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oMath>
                </a14:m>
                <a:endParaRPr lang="en-US" dirty="0">
                  <a:ea typeface="ＭＳ Ｐゴシック" pitchFamily="34" charset="-128"/>
                </a:endParaRPr>
              </a:p>
              <a:p>
                <a:r>
                  <a:rPr lang="en-US" dirty="0">
                    <a:ea typeface="ＭＳ Ｐゴシック" pitchFamily="34" charset="-128"/>
                  </a:rPr>
                  <a:t>Set of equations: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r>
                  <a:rPr lang="en-US" i="1" dirty="0">
                    <a:latin typeface="Cambria Math" panose="02040503050406030204" pitchFamily="18" charset="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+0.2</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oMath>
                </a14:m>
                <a:endParaRPr lang="en-US" i="1" dirty="0">
                  <a:latin typeface="Cambria Math" panose="02040503050406030204" pitchFamily="18" charset="0"/>
                  <a:ea typeface="ＭＳ Ｐゴシック" pitchFamily="34" charset="-128"/>
                </a:endParaRPr>
              </a:p>
              <a:p>
                <a:r>
                  <a:rPr lang="en-US" dirty="0">
                    <a:ea typeface="ＭＳ Ｐゴシック" pitchFamily="34" charset="-128"/>
                  </a:rPr>
                  <a:t>Analytic solution: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i="1">
                        <a:latin typeface="Cambria Math" panose="02040503050406030204" pitchFamily="18" charset="0"/>
                      </a:rPr>
                      <m:t>6.5</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a:latin typeface="Cambria Math" panose="02040503050406030204" pitchFamily="18" charset="0"/>
                      </a:rPr>
                      <m:t>5</m:t>
                    </m:r>
                    <m:r>
                      <a:rPr lang="en-US" altLang="zh-CN" b="0" i="1" smtClean="0">
                        <a:latin typeface="Cambria Math" panose="02040503050406030204" pitchFamily="18" charset="0"/>
                      </a:rPr>
                      <m:t>.3</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5.3</m:t>
                    </m:r>
                  </m:oMath>
                </a14:m>
                <a:endParaRPr lang="en-US" dirty="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19100" y="2630938"/>
                <a:ext cx="8420100" cy="4150862"/>
              </a:xfrm>
              <a:blipFill>
                <a:blip r:embed="rId3"/>
                <a:stretch>
                  <a:fillRect l="-941" t="-6461"/>
                </a:stretch>
              </a:blipFill>
            </p:spPr>
            <p:txBody>
              <a:bodyPr/>
              <a:lstStyle/>
              <a:p>
                <a:r>
                  <a:rPr lang="en-SE">
                    <a:noFill/>
                  </a:rPr>
                  <a:t> </a:t>
                </a:r>
              </a:p>
            </p:txBody>
          </p:sp>
        </mc:Fallback>
      </mc:AlternateContent>
      <p:graphicFrame>
        <p:nvGraphicFramePr>
          <p:cNvPr id="13" name="Table 12">
            <a:extLst>
              <a:ext uri="{FF2B5EF4-FFF2-40B4-BE49-F238E27FC236}">
                <a16:creationId xmlns:a16="http://schemas.microsoft.com/office/drawing/2014/main" id="{192E11BD-864C-48CE-B35E-BA5123AA7C2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4" name="Rectangle 13">
            <a:extLst>
              <a:ext uri="{FF2B5EF4-FFF2-40B4-BE49-F238E27FC236}">
                <a16:creationId xmlns:a16="http://schemas.microsoft.com/office/drawing/2014/main" id="{34D226AE-7A21-4F47-9797-D0FB85805CE3}"/>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5" name="Rectangle 14">
            <a:extLst>
              <a:ext uri="{FF2B5EF4-FFF2-40B4-BE49-F238E27FC236}">
                <a16:creationId xmlns:a16="http://schemas.microsoft.com/office/drawing/2014/main" id="{CC01A674-4FAC-4127-81FB-A4FF76DC0669}"/>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6" name="Isosceles Triangle 15">
            <a:extLst>
              <a:ext uri="{FF2B5EF4-FFF2-40B4-BE49-F238E27FC236}">
                <a16:creationId xmlns:a16="http://schemas.microsoft.com/office/drawing/2014/main" id="{3CC535DD-7F98-41CA-B24A-C760A5D582A3}"/>
              </a:ext>
            </a:extLst>
          </p:cNvPr>
          <p:cNvSpPr/>
          <p:nvPr/>
        </p:nvSpPr>
        <p:spPr>
          <a:xfrm rot="5400000">
            <a:off x="4084861"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7" name="Isosceles Triangle 16">
            <a:extLst>
              <a:ext uri="{FF2B5EF4-FFF2-40B4-BE49-F238E27FC236}">
                <a16:creationId xmlns:a16="http://schemas.microsoft.com/office/drawing/2014/main" id="{9CBAB83F-C820-4E6B-8F82-8B0EA74FEAA1}"/>
              </a:ext>
            </a:extLst>
          </p:cNvPr>
          <p:cNvSpPr/>
          <p:nvPr/>
        </p:nvSpPr>
        <p:spPr>
          <a:xfrm rot="5400000">
            <a:off x="4726699"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8" name="Isosceles Triangle 17">
            <a:extLst>
              <a:ext uri="{FF2B5EF4-FFF2-40B4-BE49-F238E27FC236}">
                <a16:creationId xmlns:a16="http://schemas.microsoft.com/office/drawing/2014/main" id="{DFA783DB-23DF-40A9-85E1-119355004126}"/>
              </a:ext>
            </a:extLst>
          </p:cNvPr>
          <p:cNvSpPr/>
          <p:nvPr/>
        </p:nvSpPr>
        <p:spPr>
          <a:xfrm>
            <a:off x="4492869"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A4CF55-9AA6-402B-B4E3-FFF3DF1B58EB}"/>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5A4CF55-9AA6-402B-B4E3-FFF3DF1B58EB}"/>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6B9746-F4C7-4A7D-8738-A89267BC183A}"/>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2" name="TextBox 21">
                <a:extLst>
                  <a:ext uri="{FF2B5EF4-FFF2-40B4-BE49-F238E27FC236}">
                    <a16:creationId xmlns:a16="http://schemas.microsoft.com/office/drawing/2014/main" id="{406B9746-F4C7-4A7D-8738-A89267BC183A}"/>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0F7B86D8-0BDE-4A49-B2EE-1C390111D48A}"/>
              </a:ext>
            </a:extLst>
          </p:cNvPr>
          <p:cNvPicPr>
            <a:picLocks noChangeAspect="1"/>
          </p:cNvPicPr>
          <p:nvPr/>
        </p:nvPicPr>
        <p:blipFill>
          <a:blip r:embed="rId6"/>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70AC528-B2DB-4497-9C17-1710272DB05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24072EF1-7F2E-4F36-BB33-805C9345C86A}"/>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23" name="Slide Number Placeholder 3">
            <a:extLst>
              <a:ext uri="{FF2B5EF4-FFF2-40B4-BE49-F238E27FC236}">
                <a16:creationId xmlns:a16="http://schemas.microsoft.com/office/drawing/2014/main" id="{CF59F2CD-53A5-443C-B07F-C0E819FFAD17}"/>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49</a:t>
            </a:fld>
            <a:endParaRPr lang="en-US" altLang="zh-CN" dirty="0"/>
          </a:p>
        </p:txBody>
      </p:sp>
      <p:sp>
        <p:nvSpPr>
          <p:cNvPr id="27" name="TextBox 26">
            <a:extLst>
              <a:ext uri="{FF2B5EF4-FFF2-40B4-BE49-F238E27FC236}">
                <a16:creationId xmlns:a16="http://schemas.microsoft.com/office/drawing/2014/main" id="{1443D09B-85D0-4C26-8379-87A53068D92C}"/>
              </a:ext>
            </a:extLst>
          </p:cNvPr>
          <p:cNvSpPr txBox="1"/>
          <p:nvPr/>
        </p:nvSpPr>
        <p:spPr>
          <a:xfrm>
            <a:off x="3657600" y="160377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8CD5A108-B45F-4548-828F-CFC0E0F36691}"/>
              </a:ext>
            </a:extLst>
          </p:cNvPr>
          <p:cNvSpPr txBox="1"/>
          <p:nvPr/>
        </p:nvSpPr>
        <p:spPr>
          <a:xfrm>
            <a:off x="4342424" y="2235457"/>
            <a:ext cx="470000" cy="338554"/>
          </a:xfrm>
          <a:prstGeom prst="rect">
            <a:avLst/>
          </a:prstGeom>
          <a:noFill/>
        </p:spPr>
        <p:txBody>
          <a:bodyPr wrap="none" rtlCol="0">
            <a:spAutoFit/>
          </a:bodyPr>
          <a:lstStyle/>
          <a:p>
            <a:r>
              <a:rPr lang="en-US" sz="1600" dirty="0"/>
              <a:t>5.3</a:t>
            </a:r>
            <a:endParaRPr lang="en-SE" sz="1600" dirty="0"/>
          </a:p>
        </p:txBody>
      </p:sp>
      <p:sp>
        <p:nvSpPr>
          <p:cNvPr id="30" name="TextBox 29">
            <a:extLst>
              <a:ext uri="{FF2B5EF4-FFF2-40B4-BE49-F238E27FC236}">
                <a16:creationId xmlns:a16="http://schemas.microsoft.com/office/drawing/2014/main" id="{C9DC829A-78F9-48CA-99DB-4F397C08BBB6}"/>
              </a:ext>
            </a:extLst>
          </p:cNvPr>
          <p:cNvSpPr txBox="1"/>
          <p:nvPr/>
        </p:nvSpPr>
        <p:spPr>
          <a:xfrm>
            <a:off x="4349236" y="1607418"/>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78436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41986" name="Rectangle 3"/>
              <p:cNvSpPr>
                <a:spLocks noGrp="1" noChangeArrowheads="1"/>
              </p:cNvSpPr>
              <p:nvPr>
                <p:ph idx="1"/>
              </p:nvPr>
            </p:nvSpPr>
            <p:spPr>
              <a:xfrm>
                <a:off x="304800" y="1066800"/>
                <a:ext cx="8534400" cy="5638801"/>
              </a:xfrm>
            </p:spPr>
            <p:txBody>
              <a:bodyPr>
                <a:normAutofit fontScale="70000" lnSpcReduction="20000"/>
              </a:bodyPr>
              <a:lstStyle/>
              <a:p>
                <a:pPr>
                  <a:lnSpc>
                    <a:spcPct val="80000"/>
                  </a:lnSpc>
                </a:pPr>
                <a:r>
                  <a:rPr lang="en-US" dirty="0">
                    <a:ea typeface="ＭＳ Ｐゴシック" pitchFamily="34" charset="-128"/>
                  </a:rPr>
                  <a:t>An MDP consists of:</a:t>
                </a:r>
              </a:p>
              <a:p>
                <a:pPr lvl="1">
                  <a:lnSpc>
                    <a:spcPct val="80000"/>
                  </a:lnSpc>
                </a:pPr>
                <a:r>
                  <a:rPr lang="en-US" dirty="0">
                    <a:ea typeface="ＭＳ Ｐゴシック" pitchFamily="34" charset="-128"/>
                  </a:rPr>
                  <a:t>Set of states </a:t>
                </a:r>
                <a14:m>
                  <m:oMath xmlns:m="http://schemas.openxmlformats.org/officeDocument/2006/math">
                    <m:r>
                      <a:rPr lang="en-US" i="1" dirty="0" smtClean="0">
                        <a:latin typeface="Cambria Math" panose="02040503050406030204" pitchFamily="18" charset="0"/>
                        <a:ea typeface="ＭＳ Ｐゴシック" pitchFamily="34" charset="-128"/>
                      </a:rPr>
                      <m:t>𝑆</m:t>
                    </m:r>
                  </m:oMath>
                </a14:m>
                <a:endParaRPr lang="en-US" dirty="0">
                  <a:ea typeface="ＭＳ Ｐゴシック" pitchFamily="34" charset="-128"/>
                </a:endParaRPr>
              </a:p>
              <a:p>
                <a:pPr lvl="1">
                  <a:lnSpc>
                    <a:spcPct val="80000"/>
                  </a:lnSpc>
                </a:pPr>
                <a:r>
                  <a:rPr lang="en-US" dirty="0">
                    <a:ea typeface="ＭＳ Ｐゴシック" pitchFamily="34" charset="-128"/>
                  </a:rPr>
                  <a:t>Start state </a:t>
                </a:r>
                <a14:m>
                  <m:oMath xmlns:m="http://schemas.openxmlformats.org/officeDocument/2006/math">
                    <m:sSub>
                      <m:sSubPr>
                        <m:ctrlPr>
                          <a:rPr lang="en-US" b="0" i="1" dirty="0" smtClean="0">
                            <a:latin typeface="Cambria Math" panose="02040503050406030204" pitchFamily="18" charset="0"/>
                            <a:ea typeface="ＭＳ Ｐゴシック" pitchFamily="34" charset="-128"/>
                          </a:rPr>
                        </m:ctrlPr>
                      </m:sSubPr>
                      <m:e>
                        <m:r>
                          <m:rPr>
                            <m:sty m:val="p"/>
                          </m:rPr>
                          <a:rPr lang="en-US" b="0" i="0" dirty="0" smtClean="0">
                            <a:latin typeface="Cambria Math" panose="02040503050406030204" pitchFamily="18" charset="0"/>
                            <a:ea typeface="ＭＳ Ｐゴシック" pitchFamily="34" charset="-128"/>
                          </a:rPr>
                          <m:t>s</m:t>
                        </m:r>
                      </m:e>
                      <m:sub>
                        <m:r>
                          <a:rPr lang="en-US" b="0" i="0" dirty="0" smtClean="0">
                            <a:latin typeface="Cambria Math" panose="02040503050406030204" pitchFamily="18" charset="0"/>
                            <a:ea typeface="ＭＳ Ｐゴシック" pitchFamily="34" charset="-128"/>
                          </a:rPr>
                          <m:t>0</m:t>
                        </m:r>
                      </m:sub>
                    </m:sSub>
                  </m:oMath>
                </a14:m>
                <a:endParaRPr lang="en-US" baseline="-25000" dirty="0">
                  <a:ea typeface="ＭＳ Ｐゴシック" pitchFamily="34" charset="-128"/>
                </a:endParaRPr>
              </a:p>
              <a:p>
                <a:pPr lvl="1">
                  <a:lnSpc>
                    <a:spcPct val="80000"/>
                  </a:lnSpc>
                </a:pPr>
                <a:r>
                  <a:rPr lang="en-US" dirty="0">
                    <a:ea typeface="ＭＳ Ｐゴシック" pitchFamily="34" charset="-128"/>
                  </a:rPr>
                  <a:t>Set of actions </a:t>
                </a:r>
                <a14:m>
                  <m:oMath xmlns:m="http://schemas.openxmlformats.org/officeDocument/2006/math">
                    <m:r>
                      <a:rPr lang="en-US" i="1" dirty="0" smtClean="0">
                        <a:latin typeface="Cambria Math" panose="02040503050406030204" pitchFamily="18" charset="0"/>
                        <a:ea typeface="ＭＳ Ｐゴシック" pitchFamily="34" charset="-128"/>
                      </a:rPr>
                      <m:t>𝐴</m:t>
                    </m:r>
                  </m:oMath>
                </a14:m>
                <a:endParaRPr lang="en-US" dirty="0">
                  <a:ea typeface="ＭＳ Ｐゴシック" pitchFamily="34" charset="-128"/>
                </a:endParaRPr>
              </a:p>
              <a:p>
                <a:pPr lvl="1">
                  <a:lnSpc>
                    <a:spcPct val="80000"/>
                  </a:lnSpc>
                </a:pPr>
                <a:r>
                  <a:rPr lang="en-US" dirty="0">
                    <a:ea typeface="ＭＳ Ｐゴシック" pitchFamily="34" charset="-128"/>
                  </a:rPr>
                  <a:t>Transitions and rewards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ea typeface="ＭＳ Ｐゴシック" pitchFamily="34" charset="-128"/>
                  </a:rPr>
                  <a:t> </a:t>
                </a:r>
                <a:r>
                  <a:rPr lang="en-US" altLang="ja-JP" dirty="0">
                    <a:ea typeface="ＭＳ Ｐゴシック" pitchFamily="34" charset="-128"/>
                  </a:rPr>
                  <a:t>(w. discount </a:t>
                </a:r>
                <a14:m>
                  <m:oMath xmlns:m="http://schemas.openxmlformats.org/officeDocument/2006/math">
                    <m:r>
                      <a:rPr lang="en-US" altLang="ja-JP" i="1" dirty="0" smtClean="0">
                        <a:latin typeface="Cambria Math" panose="02040503050406030204" pitchFamily="18" charset="0"/>
                        <a:ea typeface="ＭＳ Ｐゴシック" pitchFamily="34" charset="-128"/>
                        <a:sym typeface="Symbol" pitchFamily="18" charset="2"/>
                      </a:rPr>
                      <m:t></m:t>
                    </m:r>
                  </m:oMath>
                </a14:m>
                <a:r>
                  <a:rPr lang="en-US" altLang="ja-JP" dirty="0">
                    <a:ea typeface="ＭＳ Ｐゴシック" pitchFamily="34" charset="-128"/>
                  </a:rPr>
                  <a:t>)</a:t>
                </a:r>
              </a:p>
              <a:p>
                <a:pPr>
                  <a:lnSpc>
                    <a:spcPct val="80000"/>
                  </a:lnSpc>
                </a:pPr>
                <a:r>
                  <a:rPr lang="en-US" dirty="0">
                    <a:ea typeface="ＭＳ Ｐゴシック" pitchFamily="34" charset="-128"/>
                  </a:rPr>
                  <a:t>Policy maps from states to actions:</a:t>
                </a:r>
              </a:p>
              <a:p>
                <a:pPr lvl="1">
                  <a:lnSpc>
                    <a:spcPct val="80000"/>
                  </a:lnSpc>
                </a:pPr>
                <a:r>
                  <a:rPr lang="en-US" dirty="0">
                    <a:ea typeface="ＭＳ Ｐゴシック" pitchFamily="34" charset="-128"/>
                  </a:rPr>
                  <a:t>Deterministic policy </a:t>
                </a:r>
                <a14:m>
                  <m:oMath xmlns:m="http://schemas.openxmlformats.org/officeDocument/2006/math">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ea typeface="ＭＳ Ｐゴシック" pitchFamily="34" charset="-128"/>
                  </a:rPr>
                  <a:t> defines a deterministic action </a:t>
                </a:r>
                <a14:m>
                  <m:oMath xmlns:m="http://schemas.openxmlformats.org/officeDocument/2006/math">
                    <m:r>
                      <a:rPr lang="en-US" i="1">
                        <a:latin typeface="Cambria Math" panose="02040503050406030204" pitchFamily="18" charset="0"/>
                        <a:ea typeface="ＭＳ Ｐゴシック" pitchFamily="34" charset="-128"/>
                      </a:rPr>
                      <m:t>𝑎</m:t>
                    </m:r>
                  </m:oMath>
                </a14:m>
                <a:r>
                  <a:rPr lang="en-US" dirty="0">
                    <a:ea typeface="ＭＳ Ｐゴシック" pitchFamily="34" charset="-128"/>
                  </a:rPr>
                  <a:t> for state </a:t>
                </a:r>
                <a14:m>
                  <m:oMath xmlns:m="http://schemas.openxmlformats.org/officeDocument/2006/math">
                    <m:r>
                      <a:rPr lang="en-US" i="1">
                        <a:latin typeface="Cambria Math" panose="02040503050406030204" pitchFamily="18" charset="0"/>
                        <a:ea typeface="ＭＳ Ｐゴシック" pitchFamily="34" charset="-128"/>
                      </a:rPr>
                      <m:t>𝑠</m:t>
                    </m:r>
                  </m:oMath>
                </a14:m>
                <a:r>
                  <a:rPr lang="en-US" dirty="0">
                    <a:ea typeface="ＭＳ Ｐゴシック" pitchFamily="34" charset="-128"/>
                  </a:rPr>
                  <a:t>.</a:t>
                </a:r>
              </a:p>
              <a:p>
                <a:pPr lvl="1">
                  <a:lnSpc>
                    <a:spcPct val="80000"/>
                  </a:lnSpc>
                </a:pPr>
                <a:r>
                  <a:rPr lang="en-US" dirty="0">
                    <a:ea typeface="ＭＳ Ｐゴシック" pitchFamily="34" charset="-128"/>
                  </a:rPr>
                  <a:t>Stochastic policy </a:t>
                </a:r>
                <a14:m>
                  <m:oMath xmlns:m="http://schemas.openxmlformats.org/officeDocument/2006/math">
                    <m:r>
                      <a:rPr lang="en-US" i="1">
                        <a:latin typeface="Cambria Math" panose="02040503050406030204" pitchFamily="18" charset="0"/>
                        <a:ea typeface="ＭＳ Ｐゴシック" pitchFamily="34" charset="-128"/>
                      </a:rPr>
                      <m:t>𝜋</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𝑎</m:t>
                    </m:r>
                    <m:r>
                      <a:rPr lang="en-US" i="1">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𝑠</m:t>
                    </m:r>
                    <m:r>
                      <a:rPr lang="en-US" i="1">
                        <a:latin typeface="Cambria Math" panose="02040503050406030204" pitchFamily="18" charset="0"/>
                        <a:ea typeface="ＭＳ Ｐゴシック" pitchFamily="34" charset="-128"/>
                      </a:rPr>
                      <m:t>)</m:t>
                    </m:r>
                  </m:oMath>
                </a14:m>
                <a:r>
                  <a:rPr lang="en-US" dirty="0"/>
                  <a:t> defines a probability distribution over possible actions </a:t>
                </a:r>
                <a14:m>
                  <m:oMath xmlns:m="http://schemas.openxmlformats.org/officeDocument/2006/math">
                    <m:r>
                      <a:rPr lang="en-US" i="1">
                        <a:latin typeface="Cambria Math" panose="02040503050406030204" pitchFamily="18" charset="0"/>
                      </a:rPr>
                      <m:t>𝑎</m:t>
                    </m:r>
                  </m:oMath>
                </a14:m>
                <a:r>
                  <a:rPr lang="en-US" dirty="0"/>
                  <a:t> for state </a:t>
                </a:r>
                <a14:m>
                  <m:oMath xmlns:m="http://schemas.openxmlformats.org/officeDocument/2006/math">
                    <m:r>
                      <a:rPr lang="en-US" i="1">
                        <a:latin typeface="Cambria Math" panose="02040503050406030204" pitchFamily="18" charset="0"/>
                      </a:rPr>
                      <m:t>𝑠</m:t>
                    </m:r>
                  </m:oMath>
                </a14:m>
                <a:r>
                  <a:rPr lang="en-US" dirty="0"/>
                  <a:t>.</a:t>
                </a:r>
                <a:endParaRPr lang="en-US" dirty="0">
                  <a:ea typeface="ＭＳ Ｐゴシック" pitchFamily="34" charset="-128"/>
                </a:endParaRPr>
              </a:p>
              <a:p>
                <a:pPr>
                  <a:lnSpc>
                    <a:spcPct val="80000"/>
                  </a:lnSpc>
                </a:pPr>
                <a:r>
                  <a:rPr lang="en-US" dirty="0">
                    <a:ea typeface="ＭＳ Ｐゴシック" pitchFamily="34" charset="-128"/>
                  </a:rPr>
                  <a:t>Markov means that next state only depends on current state</a:t>
                </a:r>
              </a:p>
              <a:p>
                <a:pPr lvl="1">
                  <a:lnSpc>
                    <a:spcPct val="80000"/>
                  </a:lnSpc>
                </a:pPr>
                <a14:m>
                  <m:oMath xmlns:m="http://schemas.openxmlformats.org/officeDocument/2006/math">
                    <m:r>
                      <a:rPr lang="en-US" i="1">
                        <a:latin typeface="Cambria Math" panose="02040503050406030204" pitchFamily="18" charset="0"/>
                        <a:ea typeface="ＭＳ Ｐゴシック" pitchFamily="34" charset="-128"/>
                      </a:rPr>
                      <m:t>𝑃</m:t>
                    </m:r>
                    <m:d>
                      <m:dPr>
                        <m:ctrlPr>
                          <a:rPr lang="en-US" i="1">
                            <a:latin typeface="Cambria Math" panose="02040503050406030204" pitchFamily="18" charset="0"/>
                            <a:ea typeface="ＭＳ Ｐゴシック" pitchFamily="34" charset="-128"/>
                          </a:rPr>
                        </m:ctrlPr>
                      </m:dPr>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p>
                          <m:sSupPr>
                            <m:ctrlPr>
                              <a:rPr lang="en-US" i="1">
                                <a:latin typeface="Cambria Math" panose="02040503050406030204" pitchFamily="18" charset="0"/>
                                <a:ea typeface="ＭＳ Ｐゴシック" pitchFamily="34" charset="-128"/>
                              </a:rPr>
                            </m:ctrlPr>
                          </m:sSupPr>
                          <m:e>
                            <m:r>
                              <a:rPr lang="en-US" i="1">
                                <a:latin typeface="Cambria Math" panose="02040503050406030204" pitchFamily="18" charset="0"/>
                                <a:ea typeface="ＭＳ Ｐゴシック" pitchFamily="34" charset="-128"/>
                              </a:rPr>
                              <m:t>𝑠</m:t>
                            </m:r>
                          </m:e>
                          <m:sup>
                            <m:r>
                              <a:rPr lang="en-US" i="1">
                                <a:latin typeface="Cambria Math" panose="02040503050406030204" pitchFamily="18" charset="0"/>
                                <a:ea typeface="ＭＳ Ｐゴシック" pitchFamily="34" charset="-128"/>
                              </a:rPr>
                              <m:t>′</m:t>
                            </m:r>
                          </m:sup>
                        </m:sSup>
                      </m:e>
                      <m:e>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i="1">
                                <a:latin typeface="Cambria Math" panose="02040503050406030204" pitchFamily="18" charset="0"/>
                                <a:ea typeface="ＭＳ Ｐゴシック" pitchFamily="34" charset="-128"/>
                              </a:rPr>
                              <m:t>𝑡</m:t>
                            </m:r>
                            <m:r>
                              <a:rPr lang="en-US" b="0" i="1" smtClean="0">
                                <a:latin typeface="Cambria Math" panose="02040503050406030204" pitchFamily="18" charset="0"/>
                                <a:ea typeface="ＭＳ Ｐゴシック" pitchFamily="34" charset="-128"/>
                              </a:rPr>
                              <m:t>−1,…,</m:t>
                            </m:r>
                          </m:sub>
                        </m:sSub>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0</m:t>
                            </m:r>
                          </m:sub>
                        </m:sSub>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0</m:t>
                            </m:r>
                          </m:sub>
                        </m:sSub>
                      </m:e>
                    </m:d>
                  </m:oMath>
                </a14:m>
                <a:endParaRPr lang="en-US" i="1" dirty="0">
                  <a:latin typeface="Cambria Math" panose="02040503050406030204" pitchFamily="18" charset="0"/>
                  <a:ea typeface="ＭＳ Ｐゴシック" pitchFamily="34" charset="-128"/>
                </a:endParaRPr>
              </a:p>
              <a:p>
                <a:pPr lvl="1">
                  <a:lnSpc>
                    <a:spcPct val="80000"/>
                  </a:lnSpc>
                </a:pPr>
                <a14:m>
                  <m:oMath xmlns:m="http://schemas.openxmlformats.org/officeDocument/2006/math">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𝑃</m:t>
                    </m:r>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i="1">
                            <a:latin typeface="Cambria Math" panose="02040503050406030204" pitchFamily="18" charset="0"/>
                            <a:ea typeface="ＭＳ Ｐゴシック" pitchFamily="34" charset="-128"/>
                          </a:rPr>
                          <m:t>𝑡</m:t>
                        </m:r>
                        <m:r>
                          <a:rPr lang="en-US" i="1">
                            <a:latin typeface="Cambria Math" panose="02040503050406030204" pitchFamily="18" charset="0"/>
                            <a:ea typeface="ＭＳ Ｐゴシック" pitchFamily="34" charset="-128"/>
                          </a:rPr>
                          <m:t>+1</m:t>
                        </m:r>
                      </m:sub>
                    </m:sSub>
                    <m:r>
                      <a:rPr lang="en-US" b="0" i="1" smtClean="0">
                        <a:latin typeface="Cambria Math" panose="02040503050406030204" pitchFamily="18" charset="0"/>
                        <a:ea typeface="ＭＳ Ｐゴシック" pitchFamily="34" charset="-128"/>
                      </a:rPr>
                      <m:t>=</m:t>
                    </m:r>
                    <m:sSup>
                      <m:sSupPr>
                        <m:ctrlPr>
                          <a:rPr lang="en-US" b="0" i="1" smtClean="0">
                            <a:latin typeface="Cambria Math" panose="02040503050406030204" pitchFamily="18" charset="0"/>
                            <a:ea typeface="ＭＳ Ｐゴシック" pitchFamily="34" charset="-128"/>
                          </a:rPr>
                        </m:ctrlPr>
                      </m:sSupPr>
                      <m:e>
                        <m:r>
                          <a:rPr lang="en-US" b="0" i="1" smtClean="0">
                            <a:latin typeface="Cambria Math" panose="02040503050406030204" pitchFamily="18" charset="0"/>
                            <a:ea typeface="ＭＳ Ｐゴシック" pitchFamily="34" charset="-128"/>
                          </a:rPr>
                          <m:t>𝑠</m:t>
                        </m:r>
                      </m:e>
                      <m:sup>
                        <m:r>
                          <a:rPr lang="en-US" b="0" i="1" smtClean="0">
                            <a:latin typeface="Cambria Math" panose="02040503050406030204" pitchFamily="18" charset="0"/>
                            <a:ea typeface="ＭＳ Ｐゴシック" pitchFamily="34" charset="-128"/>
                          </a:rPr>
                          <m:t>′</m:t>
                        </m:r>
                      </m:sup>
                    </m:sSup>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𝑆</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𝑠</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𝐴</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𝑎</m:t>
                        </m:r>
                      </m:e>
                      <m:sub>
                        <m:r>
                          <a:rPr lang="en-US" b="0" i="1" smtClean="0">
                            <a:latin typeface="Cambria Math" panose="02040503050406030204" pitchFamily="18" charset="0"/>
                            <a:ea typeface="ＭＳ Ｐゴシック" pitchFamily="34" charset="-128"/>
                          </a:rPr>
                          <m:t>𝑡</m:t>
                        </m:r>
                      </m:sub>
                    </m:sSub>
                    <m:r>
                      <a:rPr lang="en-US" b="0" i="1" smtClean="0">
                        <a:latin typeface="Cambria Math" panose="02040503050406030204" pitchFamily="18" charset="0"/>
                        <a:ea typeface="ＭＳ Ｐゴシック" pitchFamily="34" charset="-128"/>
                      </a:rPr>
                      <m:t>)</m:t>
                    </m:r>
                  </m:oMath>
                </a14:m>
                <a:endParaRPr lang="en-US" dirty="0">
                  <a:ea typeface="ＭＳ Ｐゴシック" pitchFamily="34" charset="-128"/>
                </a:endParaRPr>
              </a:p>
              <a:p>
                <a:pPr lvl="1">
                  <a:lnSpc>
                    <a:spcPct val="80000"/>
                  </a:lnSpc>
                </a:pPr>
                <a:r>
                  <a:rPr lang="en-US" altLang="ja-JP" dirty="0">
                    <a:ea typeface="ＭＳ Ｐゴシック" pitchFamily="34" charset="-128"/>
                  </a:rPr>
                  <a:t>Given the present state, the future and the past are independent</a:t>
                </a:r>
              </a:p>
              <a:p>
                <a:pPr lvl="1">
                  <a:lnSpc>
                    <a:spcPct val="80000"/>
                  </a:lnSpc>
                </a:pPr>
                <a:r>
                  <a:rPr lang="en-US" sz="2900" dirty="0"/>
                  <a:t>e.g., for driving task, current vehicle position </a:t>
                </a:r>
                <a14:m>
                  <m:oMath xmlns:m="http://schemas.openxmlformats.org/officeDocument/2006/math">
                    <m:r>
                      <a:rPr lang="en-US" sz="2900">
                        <a:latin typeface="Cambria Math" panose="02040503050406030204" pitchFamily="18" charset="0"/>
                      </a:rPr>
                      <m:t>𝒙</m:t>
                    </m:r>
                  </m:oMath>
                </a14:m>
                <a:r>
                  <a:rPr lang="en-US" sz="2900" dirty="0"/>
                  <a:t> as the state does not satisfy the Markov property, since the next state depends on not only </a:t>
                </a:r>
                <a14:m>
                  <m:oMath xmlns:m="http://schemas.openxmlformats.org/officeDocument/2006/math">
                    <m:r>
                      <a:rPr lang="en-US" sz="2900">
                        <a:latin typeface="Cambria Math" panose="02040503050406030204" pitchFamily="18" charset="0"/>
                      </a:rPr>
                      <m:t>𝒙</m:t>
                    </m:r>
                  </m:oMath>
                </a14:m>
                <a:r>
                  <a:rPr lang="en-US" sz="2900" dirty="0"/>
                  <a:t>, but also velocity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(assuming acceleration </a:t>
                </a:r>
                <a14:m>
                  <m:oMath xmlns:m="http://schemas.openxmlformats.org/officeDocument/2006/math">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oMath>
                </a14:m>
                <a:r>
                  <a:rPr lang="en-US" sz="2900" dirty="0"/>
                  <a:t> stays constant within each step) If we redefine the state as vector </a:t>
                </a:r>
                <a14:m>
                  <m:oMath xmlns:m="http://schemas.openxmlformats.org/officeDocument/2006/math">
                    <m:sSup>
                      <m:sSupPr>
                        <m:ctrlPr>
                          <a:rPr lang="en-US" sz="2900" i="1">
                            <a:latin typeface="Cambria Math" panose="02040503050406030204" pitchFamily="18" charset="0"/>
                          </a:rPr>
                        </m:ctrlPr>
                      </m:sSupPr>
                      <m:e>
                        <m:d>
                          <m:dPr>
                            <m:begChr m:val="["/>
                            <m:endChr m:val="]"/>
                            <m:ctrlPr>
                              <a:rPr lang="en-US" sz="2900" i="1">
                                <a:latin typeface="Cambria Math" panose="02040503050406030204" pitchFamily="18" charset="0"/>
                              </a:rPr>
                            </m:ctrlPr>
                          </m:dPr>
                          <m:e>
                            <m:r>
                              <a:rPr lang="en-US" sz="2900">
                                <a:latin typeface="Cambria Math" panose="02040503050406030204" pitchFamily="18" charset="0"/>
                              </a:rPr>
                              <m:t>𝒙</m:t>
                            </m:r>
                            <m:r>
                              <a:rPr lang="en-US" sz="2900">
                                <a:latin typeface="Cambria Math" panose="02040503050406030204" pitchFamily="18" charset="0"/>
                              </a:rPr>
                              <m:t>,</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r>
                              <a:rPr lang="en-US" sz="2900">
                                <a:latin typeface="Cambria Math" panose="02040503050406030204" pitchFamily="18" charset="0"/>
                              </a:rPr>
                              <m:t>, </m:t>
                            </m:r>
                            <m:acc>
                              <m:accPr>
                                <m:chr m:val="̈"/>
                                <m:ctrlPr>
                                  <a:rPr lang="en-US" sz="2900" i="1">
                                    <a:latin typeface="Cambria Math" panose="02040503050406030204" pitchFamily="18" charset="0"/>
                                  </a:rPr>
                                </m:ctrlPr>
                              </m:accPr>
                              <m:e>
                                <m:r>
                                  <a:rPr lang="en-US" sz="2900">
                                    <a:latin typeface="Cambria Math" panose="02040503050406030204" pitchFamily="18" charset="0"/>
                                  </a:rPr>
                                  <m:t>𝒙</m:t>
                                </m:r>
                              </m:e>
                            </m:acc>
                          </m:e>
                        </m:d>
                      </m:e>
                      <m:sup>
                        <m:r>
                          <a:rPr lang="en-US" sz="2900">
                            <a:latin typeface="Cambria Math" panose="02040503050406030204" pitchFamily="18" charset="0"/>
                          </a:rPr>
                          <m:t>𝑇</m:t>
                        </m:r>
                      </m:sup>
                    </m:sSup>
                  </m:oMath>
                </a14:m>
                <a:r>
                  <a:rPr lang="en-US" sz="2900" dirty="0"/>
                  <a:t>, then it satisfies the Markov property.</a:t>
                </a:r>
              </a:p>
              <a:p>
                <a:pPr lvl="1"/>
                <a:r>
                  <a:rPr lang="en-US" dirty="0"/>
                  <a:t>Or, current snapshot of front camera view can be used as the state (e.g., NVIDIA’s </a:t>
                </a:r>
                <a:r>
                  <a:rPr lang="en-US" dirty="0" err="1"/>
                  <a:t>PilotNet</a:t>
                </a:r>
                <a:r>
                  <a:rPr lang="en-US" dirty="0"/>
                  <a:t>), but some works use past </a:t>
                </a:r>
                <a14:m>
                  <m:oMath xmlns:m="http://schemas.openxmlformats.org/officeDocument/2006/math">
                    <m:r>
                      <a:rPr lang="en-US" i="1" dirty="0" smtClean="0">
                        <a:latin typeface="Cambria Math" panose="02040503050406030204" pitchFamily="18" charset="0"/>
                      </a:rPr>
                      <m:t>𝑁</m:t>
                    </m:r>
                  </m:oMath>
                </a14:m>
                <a:r>
                  <a:rPr lang="en-US" dirty="0"/>
                  <a:t> video frames as the state to capture more dynamics (e.g., Waymo’s </a:t>
                </a:r>
                <a:r>
                  <a:rPr lang="en-US" dirty="0" err="1"/>
                  <a:t>ChauffeurNet</a:t>
                </a:r>
                <a:r>
                  <a:rPr lang="en-US" dirty="0"/>
                  <a:t>).</a:t>
                </a:r>
                <a:endParaRPr lang="en-SE" dirty="0"/>
              </a:p>
            </p:txBody>
          </p:sp>
        </mc:Choice>
        <mc:Fallback xmlns="">
          <p:sp>
            <p:nvSpPr>
              <p:cNvPr id="41986" name="Rectangle 3"/>
              <p:cNvSpPr>
                <a:spLocks noGrp="1" noRot="1" noChangeAspect="1" noMove="1" noResize="1" noEditPoints="1" noAdjustHandles="1" noChangeArrowheads="1" noChangeShapeType="1" noTextEdit="1"/>
              </p:cNvSpPr>
              <p:nvPr>
                <p:ph idx="1"/>
              </p:nvPr>
            </p:nvSpPr>
            <p:spPr>
              <a:xfrm>
                <a:off x="304800" y="1066800"/>
                <a:ext cx="8534400" cy="5638801"/>
              </a:xfrm>
              <a:blipFill>
                <a:blip r:embed="rId3"/>
                <a:stretch>
                  <a:fillRect l="-786" t="-2811" r="-2429" b="-649"/>
                </a:stretch>
              </a:blipFill>
            </p:spPr>
            <p:txBody>
              <a:bodyPr/>
              <a:lstStyle/>
              <a:p>
                <a:r>
                  <a:rPr lang="en-SE">
                    <a:noFill/>
                  </a:rPr>
                  <a:t> </a:t>
                </a:r>
              </a:p>
            </p:txBody>
          </p:sp>
        </mc:Fallback>
      </mc:AlternateContent>
    </p:spTree>
    <p:extLst>
      <p:ext uri="{BB962C8B-B14F-4D97-AF65-F5344CB8AC3E}">
        <p14:creationId xmlns:p14="http://schemas.microsoft.com/office/powerpoint/2010/main" val="9790777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06362"/>
            <a:ext cx="8762968" cy="868362"/>
          </a:xfrm>
        </p:spPr>
        <p:txBody>
          <a:bodyPr/>
          <a:lstStyle/>
          <a:p>
            <a:r>
              <a:rPr lang="en-US" sz="2800" dirty="0"/>
              <a:t>Iter2 Policy Improvement</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433429" y="2649507"/>
                <a:ext cx="8229600" cy="4208493"/>
              </a:xfrm>
            </p:spPr>
            <p:txBody>
              <a:bodyPr>
                <a:normAutofit fontScale="47500" lnSpcReduction="20000"/>
              </a:bodyPr>
              <a:lstStyle/>
              <a:p>
                <a:r>
                  <a:rPr lang="en-US" dirty="0">
                    <a:ea typeface="ＭＳ Ｐゴシック" pitchFamily="34" charset="-128"/>
                  </a:rPr>
                  <a:t>Plugging in values from PE: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e>
                    </m:d>
                    <m:r>
                      <a:rPr lang="en-US" i="1">
                        <a:solidFill>
                          <a:srgbClr val="C00000"/>
                        </a:solidFill>
                        <a:latin typeface="Cambria Math" panose="02040503050406030204" pitchFamily="18" charset="0"/>
                      </a:rPr>
                      <m:t>=6.5,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e>
                    </m:d>
                    <m:r>
                      <a:rPr 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5.</m:t>
                    </m:r>
                    <m:r>
                      <a:rPr lang="en-US" altLang="zh-CN" b="0" i="1" smtClean="0">
                        <a:solidFill>
                          <a:srgbClr val="C00000"/>
                        </a:solidFill>
                        <a:latin typeface="Cambria Math" panose="02040503050406030204" pitchFamily="18" charset="0"/>
                      </a:rPr>
                      <m:t>3</m:t>
                    </m:r>
                    <m:r>
                      <a:rPr lang="en-US" i="1">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𝑉</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e>
                    </m:d>
                    <m:r>
                      <a:rPr lang="en-US" i="1">
                        <a:solidFill>
                          <a:srgbClr val="C00000"/>
                        </a:solidFill>
                        <a:latin typeface="Cambria Math" panose="02040503050406030204" pitchFamily="18" charset="0"/>
                      </a:rPr>
                      <m:t>=5.</m:t>
                    </m:r>
                    <m:r>
                      <a:rPr lang="en-US" b="0" i="1" smtClean="0">
                        <a:solidFill>
                          <a:srgbClr val="C00000"/>
                        </a:solidFill>
                        <a:latin typeface="Cambria Math" panose="02040503050406030204" pitchFamily="18" charset="0"/>
                      </a:rPr>
                      <m:t>3</m:t>
                    </m:r>
                  </m:oMath>
                </a14:m>
                <a:r>
                  <a:rPr lang="en-US" dirty="0">
                    <a:solidFill>
                      <a:schemeClr val="tx1"/>
                    </a:solidFill>
                    <a:ea typeface="ＭＳ Ｐゴシック" pitchFamily="34" charset="-128"/>
                  </a:rPr>
                  <a:t>, we get new policy </a:t>
                </a:r>
                <a14:m>
                  <m:oMath xmlns:m="http://schemas.openxmlformats.org/officeDocument/2006/math">
                    <m:sSup>
                      <m:sSupPr>
                        <m:ctrlPr>
                          <a:rPr lang="en-US" b="0" i="1" smtClean="0">
                            <a:solidFill>
                              <a:schemeClr val="tx1"/>
                            </a:solidFill>
                            <a:latin typeface="Cambria Math" panose="02040503050406030204" pitchFamily="18" charset="0"/>
                            <a:ea typeface="ＭＳ Ｐゴシック" pitchFamily="34" charset="-128"/>
                          </a:rPr>
                        </m:ctrlPr>
                      </m:sSupPr>
                      <m:e>
                        <m:r>
                          <a:rPr lang="en-US" b="0" i="1" smtClean="0">
                            <a:solidFill>
                              <a:schemeClr val="tx1"/>
                            </a:solidFill>
                            <a:latin typeface="Cambria Math" panose="02040503050406030204" pitchFamily="18" charset="0"/>
                            <a:ea typeface="ＭＳ Ｐゴシック" pitchFamily="34" charset="-128"/>
                          </a:rPr>
                          <m:t>𝜋</m:t>
                        </m:r>
                      </m:e>
                      <m:sup>
                        <m:r>
                          <a:rPr lang="en-US" b="0" i="1" smtClean="0">
                            <a:solidFill>
                              <a:schemeClr val="tx1"/>
                            </a:solidFill>
                            <a:latin typeface="Cambria Math" panose="02040503050406030204" pitchFamily="18" charset="0"/>
                            <a:ea typeface="ＭＳ Ｐゴシック" pitchFamily="34" charset="-128"/>
                          </a:rPr>
                          <m:t>′</m:t>
                        </m:r>
                      </m:sup>
                    </m:sSup>
                  </m:oMath>
                </a14:m>
                <a:endParaRPr lang="en-US" dirty="0">
                  <a:solidFill>
                    <a:schemeClr val="tx1"/>
                  </a:solidFill>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m:t>
                    </m:r>
                    <m:d>
                      <m:dPr>
                        <m:ctrlPr>
                          <a:rPr lang="en-US" b="0" i="1" smtClean="0">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−10</m:t>
                        </m:r>
                      </m:e>
                    </m:d>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2.77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r>
                      <a:rPr lang="en-US" i="1">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−1+0.8⋅10+0.1⋅</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−10</m:t>
                        </m:r>
                      </m:e>
                    </m:d>
                    <m:r>
                      <a:rPr lang="en-US" i="1">
                        <a:solidFill>
                          <a:srgbClr val="C00000"/>
                        </a:solidFill>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5.3</m:t>
                    </m:r>
                    <m:r>
                      <a:rPr lang="en-US" b="0"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6.53</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−10)+0.1⋅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+0.1⋅10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7.47</m:t>
                    </m:r>
                  </m:oMath>
                </a14:m>
                <a:endParaRPr lang="en-US"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=−1+0.8⋅</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+0.1⋅10=</m:t>
                    </m:r>
                    <m:r>
                      <a:rPr lang="en-US" b="0" i="1" smtClean="0">
                        <a:latin typeface="Cambria Math" panose="02040503050406030204" pitchFamily="18" charset="0"/>
                        <a:ea typeface="ＭＳ Ｐゴシック" pitchFamily="34" charset="-128"/>
                      </a:rPr>
                      <m:t>4.77</m:t>
                    </m:r>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smtClean="0">
                        <a:solidFill>
                          <a:srgbClr val="C00000"/>
                        </a:solidFill>
                        <a:latin typeface="Cambria Math" panose="02040503050406030204" pitchFamily="18" charset="0"/>
                      </a:rPr>
                      <m:t>𝑟</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5.3</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i="1" dirty="0">
                  <a:latin typeface="Cambria Math" panose="02040503050406030204" pitchFamily="18" charset="0"/>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𝐵</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0.8⋅6.5+0.2⋅</m:t>
                    </m:r>
                    <m:r>
                      <a:rPr lang="en-US" i="1" smtClean="0">
                        <a:solidFill>
                          <a:srgbClr val="C00000"/>
                        </a:solidFill>
                        <a:latin typeface="Cambria Math" panose="02040503050406030204" pitchFamily="18" charset="0"/>
                        <a:ea typeface="ＭＳ Ｐゴシック" pitchFamily="34" charset="-128"/>
                      </a:rPr>
                      <m:t>5</m:t>
                    </m:r>
                    <m:r>
                      <a:rPr lang="en-US" b="0" i="1" smtClean="0">
                        <a:solidFill>
                          <a:srgbClr val="C00000"/>
                        </a:solidFill>
                        <a:latin typeface="Cambria Math" panose="02040503050406030204" pitchFamily="18" charset="0"/>
                        <a:ea typeface="ＭＳ Ｐゴシック" pitchFamily="34" charset="-128"/>
                      </a:rPr>
                      <m:t>.3=5.26</m:t>
                    </m:r>
                  </m:oMath>
                </a14:m>
                <a:endParaRPr lang="en-US" dirty="0">
                  <a:solidFill>
                    <a:srgbClr val="C00000"/>
                  </a:solidFill>
                  <a:latin typeface="Arial" panose="020B0604020202020204" pitchFamily="34" charset="0"/>
                  <a:cs typeface="Arial" panose="020B060402020202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6.5</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𝑉</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−1+0.9⋅</m:t>
                    </m:r>
                    <m:r>
                      <a:rPr lang="en-US" i="1" smtClean="0">
                        <a:latin typeface="Cambria Math" panose="02040503050406030204" pitchFamily="18" charset="0"/>
                        <a:ea typeface="ＭＳ Ｐゴシック" pitchFamily="34" charset="-128"/>
                      </a:rPr>
                      <m:t>5</m:t>
                    </m:r>
                    <m:r>
                      <a:rPr lang="en-US" b="0" i="1" smtClean="0">
                        <a:latin typeface="Cambria Math" panose="02040503050406030204" pitchFamily="18" charset="0"/>
                        <a:ea typeface="ＭＳ Ｐゴシック" pitchFamily="34" charset="-128"/>
                      </a:rPr>
                      <m:t>.3</m:t>
                    </m:r>
                    <m:r>
                      <a:rPr lang="en-US" i="1">
                        <a:latin typeface="Cambria Math" panose="02040503050406030204" pitchFamily="18" charset="0"/>
                        <a:ea typeface="ＭＳ Ｐゴシック" pitchFamily="34" charset="-128"/>
                      </a:rPr>
                      <m:t>+0.1⋅</m:t>
                    </m:r>
                    <m:r>
                      <a:rPr lang="en-US" b="0" i="1" smtClean="0">
                        <a:latin typeface="Cambria Math" panose="02040503050406030204" pitchFamily="18" charset="0"/>
                        <a:ea typeface="ＭＳ Ｐゴシック" pitchFamily="34" charset="-128"/>
                      </a:rPr>
                      <m:t>6.5</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𝜋</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−1+0.8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𝜋</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b="0" i="1" smtClean="0">
                        <a:solidFill>
                          <a:srgbClr val="C00000"/>
                        </a:solidFill>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6.5</m:t>
                    </m:r>
                    <m:r>
                      <a:rPr lang="en-US" i="1">
                        <a:solidFill>
                          <a:srgbClr val="C00000"/>
                        </a:solidFill>
                        <a:latin typeface="Cambria Math" panose="02040503050406030204" pitchFamily="18" charset="0"/>
                        <a:ea typeface="ＭＳ Ｐゴシック" pitchFamily="34" charset="-128"/>
                      </a:rPr>
                      <m:t>+0.2⋅</m:t>
                    </m:r>
                    <m:r>
                      <a:rPr lang="en-US" b="0" i="1" smtClean="0">
                        <a:solidFill>
                          <a:srgbClr val="C00000"/>
                        </a:solidFill>
                        <a:latin typeface="Cambria Math" panose="02040503050406030204" pitchFamily="18" charset="0"/>
                        <a:ea typeface="ＭＳ Ｐゴシック" pitchFamily="34" charset="-128"/>
                      </a:rPr>
                      <m:t>5.3</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5.26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−1+1.0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𝜋</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5.3</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4.3</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policy is now stable (</a:t>
                </a:r>
                <a14:m>
                  <m:oMath xmlns:m="http://schemas.openxmlformats.org/officeDocument/2006/math">
                    <m:sSup>
                      <m:sSupPr>
                        <m:ctrlPr>
                          <a:rPr lang="en-US" i="1">
                            <a:latin typeface="Cambria Math" panose="02040503050406030204" pitchFamily="18" charset="0"/>
                            <a:cs typeface="Arial" panose="020B0604020202020204" pitchFamily="34" charset="0"/>
                          </a:rPr>
                        </m:ctrlPr>
                      </m:sSupPr>
                      <m:e>
                        <m:r>
                          <a:rPr lang="en-US" i="1">
                            <a:latin typeface="Cambria Math" panose="02040503050406030204" pitchFamily="18" charset="0"/>
                            <a:cs typeface="Arial" panose="020B0604020202020204" pitchFamily="34" charset="0"/>
                          </a:rPr>
                          <m:t>𝜋</m:t>
                        </m:r>
                      </m:e>
                      <m:sup>
                        <m:r>
                          <a:rPr lang="en-US" i="1">
                            <a:latin typeface="Cambria Math" panose="02040503050406030204" pitchFamily="18" charset="0"/>
                            <a:cs typeface="Arial" panose="020B0604020202020204" pitchFamily="34" charset="0"/>
                          </a:rPr>
                          <m:t>′</m:t>
                        </m:r>
                      </m:sup>
                    </m:sSup>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𝜋</m:t>
                    </m:r>
                  </m:oMath>
                </a14:m>
                <a:r>
                  <a:rPr lang="en-US" dirty="0">
                    <a:latin typeface="Arial" panose="020B0604020202020204" pitchFamily="34" charset="0"/>
                    <a:cs typeface="Arial" panose="020B0604020202020204" pitchFamily="34" charset="0"/>
                  </a:rPr>
                  <a:t>), so we have found the optimal policy.</a:t>
                </a: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433429" y="2649507"/>
                <a:ext cx="8229600" cy="4208493"/>
              </a:xfrm>
              <a:blipFill>
                <a:blip r:embed="rId3"/>
                <a:stretch>
                  <a:fillRect l="-222" t="-1449" b="-1159"/>
                </a:stretch>
              </a:blipFill>
            </p:spPr>
            <p:txBody>
              <a:bodyPr/>
              <a:lstStyle/>
              <a:p>
                <a:r>
                  <a:rPr lang="en-SE">
                    <a:noFill/>
                  </a:rPr>
                  <a:t> </a:t>
                </a:r>
              </a:p>
            </p:txBody>
          </p:sp>
        </mc:Fallback>
      </mc:AlternateContent>
      <p:pic>
        <p:nvPicPr>
          <p:cNvPr id="12" name="Picture 11">
            <a:extLst>
              <a:ext uri="{FF2B5EF4-FFF2-40B4-BE49-F238E27FC236}">
                <a16:creationId xmlns:a16="http://schemas.microsoft.com/office/drawing/2014/main" id="{791D0652-BAF4-4A96-AB7B-036BAC185285}"/>
              </a:ext>
            </a:extLst>
          </p:cNvPr>
          <p:cNvPicPr>
            <a:picLocks noChangeAspect="1"/>
          </p:cNvPicPr>
          <p:nvPr/>
        </p:nvPicPr>
        <p:blipFill>
          <a:blip r:embed="rId4"/>
          <a:stretch>
            <a:fillRect/>
          </a:stretch>
        </p:blipFill>
        <p:spPr>
          <a:xfrm>
            <a:off x="6689982" y="590303"/>
            <a:ext cx="2317470" cy="1967663"/>
          </a:xfrm>
          <a:prstGeom prst="rect">
            <a:avLst/>
          </a:prstGeom>
        </p:spPr>
      </p:pic>
      <p:sp>
        <p:nvSpPr>
          <p:cNvPr id="20" name="TextBox 19">
            <a:extLst>
              <a:ext uri="{FF2B5EF4-FFF2-40B4-BE49-F238E27FC236}">
                <a16:creationId xmlns:a16="http://schemas.microsoft.com/office/drawing/2014/main" id="{F35512AC-E4AE-4C91-ABE6-CC31F19CB12D}"/>
              </a:ext>
            </a:extLst>
          </p:cNvPr>
          <p:cNvSpPr txBox="1"/>
          <p:nvPr/>
        </p:nvSpPr>
        <p:spPr>
          <a:xfrm>
            <a:off x="7848600" y="853541"/>
            <a:ext cx="617477" cy="307777"/>
          </a:xfrm>
          <a:prstGeom prst="rect">
            <a:avLst/>
          </a:prstGeom>
          <a:noFill/>
        </p:spPr>
        <p:txBody>
          <a:bodyPr wrap="none" rtlCol="0">
            <a:spAutoFit/>
          </a:bodyPr>
          <a:lstStyle/>
          <a:p>
            <a:r>
              <a:rPr lang="en-US" sz="1400" dirty="0"/>
              <a:t>BF=1</a:t>
            </a:r>
            <a:endParaRPr lang="en-SE" sz="1400" dirty="0"/>
          </a:p>
        </p:txBody>
      </p:sp>
      <p:sp>
        <p:nvSpPr>
          <p:cNvPr id="21" name="TextBox 20">
            <a:extLst>
              <a:ext uri="{FF2B5EF4-FFF2-40B4-BE49-F238E27FC236}">
                <a16:creationId xmlns:a16="http://schemas.microsoft.com/office/drawing/2014/main" id="{7000F1B6-D8A7-4235-9F77-AE489A72CDC8}"/>
              </a:ext>
            </a:extLst>
          </p:cNvPr>
          <p:cNvSpPr txBox="1"/>
          <p:nvPr/>
        </p:nvSpPr>
        <p:spPr>
          <a:xfrm>
            <a:off x="8087593" y="1340047"/>
            <a:ext cx="617477" cy="307777"/>
          </a:xfrm>
          <a:prstGeom prst="rect">
            <a:avLst/>
          </a:prstGeom>
          <a:noFill/>
        </p:spPr>
        <p:txBody>
          <a:bodyPr wrap="none" rtlCol="0">
            <a:spAutoFit/>
          </a:bodyPr>
          <a:lstStyle/>
          <a:p>
            <a:r>
              <a:rPr lang="en-US" sz="1400" dirty="0"/>
              <a:t>BF=3</a:t>
            </a:r>
            <a:endParaRPr lang="en-SE" sz="1400" dirty="0"/>
          </a:p>
        </p:txBody>
      </p:sp>
      <p:sp>
        <p:nvSpPr>
          <p:cNvPr id="43" name="Slide Number Placeholder 3">
            <a:extLst>
              <a:ext uri="{FF2B5EF4-FFF2-40B4-BE49-F238E27FC236}">
                <a16:creationId xmlns:a16="http://schemas.microsoft.com/office/drawing/2014/main" id="{0D3FB89B-3201-4550-9A9A-939F8549DDC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50</a:t>
            </a:fld>
            <a:endParaRPr lang="en-US" altLang="zh-CN" dirty="0"/>
          </a:p>
        </p:txBody>
      </p:sp>
      <p:graphicFrame>
        <p:nvGraphicFramePr>
          <p:cNvPr id="52" name="Table 51">
            <a:extLst>
              <a:ext uri="{FF2B5EF4-FFF2-40B4-BE49-F238E27FC236}">
                <a16:creationId xmlns:a16="http://schemas.microsoft.com/office/drawing/2014/main" id="{C7233EBF-DB7C-4239-870C-3B24B2981004}"/>
              </a:ext>
            </a:extLst>
          </p:cNvPr>
          <p:cNvGraphicFramePr>
            <a:graphicFrameLocks noGrp="1"/>
          </p:cNvGraphicFramePr>
          <p:nvPr/>
        </p:nvGraphicFramePr>
        <p:xfrm>
          <a:off x="6313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a:extLst>
              <a:ext uri="{FF2B5EF4-FFF2-40B4-BE49-F238E27FC236}">
                <a16:creationId xmlns:a16="http://schemas.microsoft.com/office/drawing/2014/main" id="{7817A2BB-00AD-4DA4-B4B1-932686992270}"/>
              </a:ext>
            </a:extLst>
          </p:cNvPr>
          <p:cNvSpPr/>
          <p:nvPr/>
        </p:nvSpPr>
        <p:spPr>
          <a:xfrm>
            <a:off x="20732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4" name="Rectangle 53">
            <a:extLst>
              <a:ext uri="{FF2B5EF4-FFF2-40B4-BE49-F238E27FC236}">
                <a16:creationId xmlns:a16="http://schemas.microsoft.com/office/drawing/2014/main" id="{15A9331A-E1FE-43D2-B0E8-62E0F184E13A}"/>
              </a:ext>
            </a:extLst>
          </p:cNvPr>
          <p:cNvSpPr/>
          <p:nvPr/>
        </p:nvSpPr>
        <p:spPr>
          <a:xfrm>
            <a:off x="14006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5" name="Isosceles Triangle 54">
            <a:extLst>
              <a:ext uri="{FF2B5EF4-FFF2-40B4-BE49-F238E27FC236}">
                <a16:creationId xmlns:a16="http://schemas.microsoft.com/office/drawing/2014/main" id="{2988CBF3-CD1D-447E-8E71-5DF49AF951BA}"/>
              </a:ext>
            </a:extLst>
          </p:cNvPr>
          <p:cNvSpPr/>
          <p:nvPr/>
        </p:nvSpPr>
        <p:spPr>
          <a:xfrm rot="5400000">
            <a:off x="11443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6" name="Isosceles Triangle 55">
            <a:extLst>
              <a:ext uri="{FF2B5EF4-FFF2-40B4-BE49-F238E27FC236}">
                <a16:creationId xmlns:a16="http://schemas.microsoft.com/office/drawing/2014/main" id="{3E998837-135D-4C54-9918-3BF2D66CB99C}"/>
              </a:ext>
            </a:extLst>
          </p:cNvPr>
          <p:cNvSpPr/>
          <p:nvPr/>
        </p:nvSpPr>
        <p:spPr>
          <a:xfrm rot="5400000">
            <a:off x="17861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57" name="Isosceles Triangle 56">
            <a:extLst>
              <a:ext uri="{FF2B5EF4-FFF2-40B4-BE49-F238E27FC236}">
                <a16:creationId xmlns:a16="http://schemas.microsoft.com/office/drawing/2014/main" id="{91B9C62E-836E-400E-98F9-D778D44977D7}"/>
              </a:ext>
            </a:extLst>
          </p:cNvPr>
          <p:cNvSpPr/>
          <p:nvPr/>
        </p:nvSpPr>
        <p:spPr>
          <a:xfrm>
            <a:off x="15523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43E403-D6E1-4E39-AF5F-355AC711490D}"/>
                  </a:ext>
                </a:extLst>
              </p:cNvPr>
              <p:cNvSpPr txBox="1"/>
              <p:nvPr/>
            </p:nvSpPr>
            <p:spPr>
              <a:xfrm>
                <a:off x="20574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8" name="TextBox 57">
                <a:extLst>
                  <a:ext uri="{FF2B5EF4-FFF2-40B4-BE49-F238E27FC236}">
                    <a16:creationId xmlns:a16="http://schemas.microsoft.com/office/drawing/2014/main" id="{9843E403-D6E1-4E39-AF5F-355AC711490D}"/>
                  </a:ext>
                </a:extLst>
              </p:cNvPr>
              <p:cNvSpPr txBox="1">
                <a:spLocks noRot="1" noChangeAspect="1" noMove="1" noResize="1" noEditPoints="1" noAdjustHandles="1" noChangeArrowheads="1" noChangeShapeType="1" noTextEdit="1"/>
              </p:cNvSpPr>
              <p:nvPr/>
            </p:nvSpPr>
            <p:spPr>
              <a:xfrm>
                <a:off x="20574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885D73-B512-4336-B799-DB3D5BE1E362}"/>
                  </a:ext>
                </a:extLst>
              </p:cNvPr>
              <p:cNvSpPr txBox="1"/>
              <p:nvPr/>
            </p:nvSpPr>
            <p:spPr>
              <a:xfrm>
                <a:off x="13716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59" name="TextBox 58">
                <a:extLst>
                  <a:ext uri="{FF2B5EF4-FFF2-40B4-BE49-F238E27FC236}">
                    <a16:creationId xmlns:a16="http://schemas.microsoft.com/office/drawing/2014/main" id="{19885D73-B512-4336-B799-DB3D5BE1E362}"/>
                  </a:ext>
                </a:extLst>
              </p:cNvPr>
              <p:cNvSpPr txBox="1">
                <a:spLocks noRot="1" noChangeAspect="1" noMove="1" noResize="1" noEditPoints="1" noAdjustHandles="1" noChangeArrowheads="1" noChangeShapeType="1" noTextEdit="1"/>
              </p:cNvSpPr>
              <p:nvPr/>
            </p:nvSpPr>
            <p:spPr>
              <a:xfrm>
                <a:off x="1371600" y="926832"/>
                <a:ext cx="685800" cy="307777"/>
              </a:xfrm>
              <a:prstGeom prst="rect">
                <a:avLst/>
              </a:prstGeom>
              <a:blipFill>
                <a:blip r:embed="rId6"/>
                <a:stretch>
                  <a:fillRect/>
                </a:stretch>
              </a:blipFill>
            </p:spPr>
            <p:txBody>
              <a:bodyPr/>
              <a:lstStyle/>
              <a:p>
                <a:r>
                  <a:rPr lang="en-SE">
                    <a:noFill/>
                  </a:rPr>
                  <a:t> </a:t>
                </a:r>
              </a:p>
            </p:txBody>
          </p:sp>
        </mc:Fallback>
      </mc:AlternateContent>
      <p:graphicFrame>
        <p:nvGraphicFramePr>
          <p:cNvPr id="60" name="Table 59">
            <a:extLst>
              <a:ext uri="{FF2B5EF4-FFF2-40B4-BE49-F238E27FC236}">
                <a16:creationId xmlns:a16="http://schemas.microsoft.com/office/drawing/2014/main" id="{FABC6220-10C0-4D51-986F-E852D5068300}"/>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61" name="Rectangle 60">
            <a:extLst>
              <a:ext uri="{FF2B5EF4-FFF2-40B4-BE49-F238E27FC236}">
                <a16:creationId xmlns:a16="http://schemas.microsoft.com/office/drawing/2014/main" id="{BEC859A3-F4E7-44D9-A3CF-B5D8FDF21458}"/>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2" name="Rectangle 61">
            <a:extLst>
              <a:ext uri="{FF2B5EF4-FFF2-40B4-BE49-F238E27FC236}">
                <a16:creationId xmlns:a16="http://schemas.microsoft.com/office/drawing/2014/main" id="{136301A8-E0D0-45AA-8892-BA6CF857D7BF}"/>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3" name="Isosceles Triangle 62">
            <a:extLst>
              <a:ext uri="{FF2B5EF4-FFF2-40B4-BE49-F238E27FC236}">
                <a16:creationId xmlns:a16="http://schemas.microsoft.com/office/drawing/2014/main" id="{EFAF29CD-FAC5-4E57-8E23-8D64EE259F8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4" name="Isosceles Triangle 63">
            <a:extLst>
              <a:ext uri="{FF2B5EF4-FFF2-40B4-BE49-F238E27FC236}">
                <a16:creationId xmlns:a16="http://schemas.microsoft.com/office/drawing/2014/main" id="{6FA210D9-CD8F-463E-A378-158D94F61CB8}"/>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65" name="Isosceles Triangle 64">
            <a:extLst>
              <a:ext uri="{FF2B5EF4-FFF2-40B4-BE49-F238E27FC236}">
                <a16:creationId xmlns:a16="http://schemas.microsoft.com/office/drawing/2014/main" id="{53E4A00B-DEF4-4626-AD55-4AEF5CF5098E}"/>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9A19591-4D63-4B23-A94B-5D073A286110}"/>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6" name="TextBox 65">
                <a:extLst>
                  <a:ext uri="{FF2B5EF4-FFF2-40B4-BE49-F238E27FC236}">
                    <a16:creationId xmlns:a16="http://schemas.microsoft.com/office/drawing/2014/main" id="{39A19591-4D63-4B23-A94B-5D073A286110}"/>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C054DD-A44C-44A4-A23B-3F744017A4C9}"/>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67" name="TextBox 66">
                <a:extLst>
                  <a:ext uri="{FF2B5EF4-FFF2-40B4-BE49-F238E27FC236}">
                    <a16:creationId xmlns:a16="http://schemas.microsoft.com/office/drawing/2014/main" id="{93C054DD-A44C-44A4-A23B-3F744017A4C9}"/>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8"/>
                <a:stretch>
                  <a:fillRect/>
                </a:stretch>
              </a:blipFill>
            </p:spPr>
            <p:txBody>
              <a:bodyPr/>
              <a:lstStyle/>
              <a:p>
                <a:r>
                  <a:rPr lang="en-SE">
                    <a:noFill/>
                  </a:rPr>
                  <a:t> </a:t>
                </a:r>
              </a:p>
            </p:txBody>
          </p:sp>
        </mc:Fallback>
      </mc:AlternateContent>
      <p:sp>
        <p:nvSpPr>
          <p:cNvPr id="68" name="Arrow: Right 67">
            <a:extLst>
              <a:ext uri="{FF2B5EF4-FFF2-40B4-BE49-F238E27FC236}">
                <a16:creationId xmlns:a16="http://schemas.microsoft.com/office/drawing/2014/main" id="{B934717F-7C79-476E-B4D1-0D5AB32AF3DF}"/>
              </a:ext>
            </a:extLst>
          </p:cNvPr>
          <p:cNvSpPr/>
          <p:nvPr/>
        </p:nvSpPr>
        <p:spPr bwMode="auto">
          <a:xfrm>
            <a:off x="2845920" y="1319051"/>
            <a:ext cx="978408"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dirty="0">
              <a:ln>
                <a:noFill/>
              </a:ln>
              <a:solidFill>
                <a:schemeClr val="tx1"/>
              </a:solidFill>
              <a:effectLst/>
              <a:latin typeface="Arial" charset="0"/>
            </a:endParaRPr>
          </a:p>
        </p:txBody>
      </p:sp>
      <p:sp>
        <p:nvSpPr>
          <p:cNvPr id="69" name="Rectangle 68">
            <a:extLst>
              <a:ext uri="{FF2B5EF4-FFF2-40B4-BE49-F238E27FC236}">
                <a16:creationId xmlns:a16="http://schemas.microsoft.com/office/drawing/2014/main" id="{BB60F8EC-E425-422F-BF87-CE4BC4BC4725}"/>
              </a:ext>
            </a:extLst>
          </p:cNvPr>
          <p:cNvSpPr/>
          <p:nvPr/>
        </p:nvSpPr>
        <p:spPr>
          <a:xfrm>
            <a:off x="2787045" y="807431"/>
            <a:ext cx="889987" cy="646331"/>
          </a:xfrm>
          <a:prstGeom prst="rect">
            <a:avLst/>
          </a:prstGeom>
        </p:spPr>
        <p:txBody>
          <a:bodyPr wrap="none">
            <a:spAutoFit/>
          </a:bodyPr>
          <a:lstStyle/>
          <a:p>
            <a:r>
              <a:rPr lang="en-US" dirty="0"/>
              <a:t>Policy</a:t>
            </a:r>
          </a:p>
          <a:p>
            <a:r>
              <a:rPr lang="en-US" dirty="0"/>
              <a:t>Improv</a:t>
            </a:r>
            <a:endParaRPr lang="en-SE" dirty="0"/>
          </a:p>
        </p:txBody>
      </p:sp>
      <p:sp>
        <p:nvSpPr>
          <p:cNvPr id="26" name="TextBox 25">
            <a:extLst>
              <a:ext uri="{FF2B5EF4-FFF2-40B4-BE49-F238E27FC236}">
                <a16:creationId xmlns:a16="http://schemas.microsoft.com/office/drawing/2014/main" id="{412DE0FD-5ED8-4C41-A513-4CE3750ED1F9}"/>
              </a:ext>
            </a:extLst>
          </p:cNvPr>
          <p:cNvSpPr txBox="1"/>
          <p:nvPr/>
        </p:nvSpPr>
        <p:spPr>
          <a:xfrm>
            <a:off x="719524" y="1590165"/>
            <a:ext cx="470000" cy="338554"/>
          </a:xfrm>
          <a:prstGeom prst="rect">
            <a:avLst/>
          </a:prstGeom>
          <a:noFill/>
        </p:spPr>
        <p:txBody>
          <a:bodyPr wrap="none" rtlCol="0">
            <a:spAutoFit/>
          </a:bodyPr>
          <a:lstStyle/>
          <a:p>
            <a:r>
              <a:rPr lang="en-US" sz="1600" dirty="0"/>
              <a:t>5.3</a:t>
            </a:r>
            <a:endParaRPr lang="en-SE" sz="1600" dirty="0"/>
          </a:p>
        </p:txBody>
      </p:sp>
      <p:sp>
        <p:nvSpPr>
          <p:cNvPr id="27" name="TextBox 26">
            <a:extLst>
              <a:ext uri="{FF2B5EF4-FFF2-40B4-BE49-F238E27FC236}">
                <a16:creationId xmlns:a16="http://schemas.microsoft.com/office/drawing/2014/main" id="{F20102DF-14BB-4B4F-8F20-C42D9B1616D9}"/>
              </a:ext>
            </a:extLst>
          </p:cNvPr>
          <p:cNvSpPr txBox="1"/>
          <p:nvPr/>
        </p:nvSpPr>
        <p:spPr>
          <a:xfrm>
            <a:off x="1404348" y="2221846"/>
            <a:ext cx="470000" cy="338554"/>
          </a:xfrm>
          <a:prstGeom prst="rect">
            <a:avLst/>
          </a:prstGeom>
          <a:noFill/>
        </p:spPr>
        <p:txBody>
          <a:bodyPr wrap="none" rtlCol="0">
            <a:spAutoFit/>
          </a:bodyPr>
          <a:lstStyle/>
          <a:p>
            <a:r>
              <a:rPr lang="en-US" sz="1600" dirty="0"/>
              <a:t>5.3</a:t>
            </a:r>
            <a:endParaRPr lang="en-SE" sz="1600" dirty="0"/>
          </a:p>
        </p:txBody>
      </p:sp>
      <p:sp>
        <p:nvSpPr>
          <p:cNvPr id="28" name="TextBox 27">
            <a:extLst>
              <a:ext uri="{FF2B5EF4-FFF2-40B4-BE49-F238E27FC236}">
                <a16:creationId xmlns:a16="http://schemas.microsoft.com/office/drawing/2014/main" id="{2A0E9038-2164-438A-B64E-2B461DC09517}"/>
              </a:ext>
            </a:extLst>
          </p:cNvPr>
          <p:cNvSpPr txBox="1"/>
          <p:nvPr/>
        </p:nvSpPr>
        <p:spPr>
          <a:xfrm>
            <a:off x="1411160" y="1593807"/>
            <a:ext cx="470000" cy="338554"/>
          </a:xfrm>
          <a:prstGeom prst="rect">
            <a:avLst/>
          </a:prstGeom>
          <a:noFill/>
        </p:spPr>
        <p:txBody>
          <a:bodyPr wrap="none" rtlCol="0">
            <a:spAutoFit/>
          </a:bodyPr>
          <a:lstStyle/>
          <a:p>
            <a:r>
              <a:rPr lang="en-US" sz="1600" dirty="0"/>
              <a:t>6.5</a:t>
            </a:r>
            <a:endParaRPr lang="en-SE" sz="1600" dirty="0"/>
          </a:p>
        </p:txBody>
      </p:sp>
      <p:sp>
        <p:nvSpPr>
          <p:cNvPr id="30" name="TextBox 29">
            <a:extLst>
              <a:ext uri="{FF2B5EF4-FFF2-40B4-BE49-F238E27FC236}">
                <a16:creationId xmlns:a16="http://schemas.microsoft.com/office/drawing/2014/main" id="{4100C59E-4829-4154-AE9D-DDE0A36AF89A}"/>
              </a:ext>
            </a:extLst>
          </p:cNvPr>
          <p:cNvSpPr txBox="1"/>
          <p:nvPr/>
        </p:nvSpPr>
        <p:spPr>
          <a:xfrm>
            <a:off x="4007792" y="1612222"/>
            <a:ext cx="470000" cy="338554"/>
          </a:xfrm>
          <a:prstGeom prst="rect">
            <a:avLst/>
          </a:prstGeom>
          <a:noFill/>
        </p:spPr>
        <p:txBody>
          <a:bodyPr wrap="none" rtlCol="0">
            <a:spAutoFit/>
          </a:bodyPr>
          <a:lstStyle/>
          <a:p>
            <a:r>
              <a:rPr lang="en-US" sz="1600" dirty="0"/>
              <a:t>5.3</a:t>
            </a:r>
            <a:endParaRPr lang="en-SE" sz="1600" dirty="0"/>
          </a:p>
        </p:txBody>
      </p:sp>
      <p:sp>
        <p:nvSpPr>
          <p:cNvPr id="31" name="TextBox 30">
            <a:extLst>
              <a:ext uri="{FF2B5EF4-FFF2-40B4-BE49-F238E27FC236}">
                <a16:creationId xmlns:a16="http://schemas.microsoft.com/office/drawing/2014/main" id="{3EE8BD68-54E1-4A59-B1A5-2B256745BB23}"/>
              </a:ext>
            </a:extLst>
          </p:cNvPr>
          <p:cNvSpPr txBox="1"/>
          <p:nvPr/>
        </p:nvSpPr>
        <p:spPr>
          <a:xfrm>
            <a:off x="4692616" y="2243903"/>
            <a:ext cx="470000" cy="338554"/>
          </a:xfrm>
          <a:prstGeom prst="rect">
            <a:avLst/>
          </a:prstGeom>
          <a:noFill/>
        </p:spPr>
        <p:txBody>
          <a:bodyPr wrap="none" rtlCol="0">
            <a:spAutoFit/>
          </a:bodyPr>
          <a:lstStyle/>
          <a:p>
            <a:r>
              <a:rPr lang="en-US" sz="1600" dirty="0"/>
              <a:t>5.3</a:t>
            </a:r>
            <a:endParaRPr lang="en-SE" sz="1600" dirty="0"/>
          </a:p>
        </p:txBody>
      </p:sp>
      <p:sp>
        <p:nvSpPr>
          <p:cNvPr id="32" name="TextBox 31">
            <a:extLst>
              <a:ext uri="{FF2B5EF4-FFF2-40B4-BE49-F238E27FC236}">
                <a16:creationId xmlns:a16="http://schemas.microsoft.com/office/drawing/2014/main" id="{BB353EE7-E6B3-423A-93CB-FEFDE8743367}"/>
              </a:ext>
            </a:extLst>
          </p:cNvPr>
          <p:cNvSpPr txBox="1"/>
          <p:nvPr/>
        </p:nvSpPr>
        <p:spPr>
          <a:xfrm>
            <a:off x="4699428" y="1615864"/>
            <a:ext cx="470000" cy="338554"/>
          </a:xfrm>
          <a:prstGeom prst="rect">
            <a:avLst/>
          </a:prstGeom>
          <a:noFill/>
        </p:spPr>
        <p:txBody>
          <a:bodyPr wrap="none" rtlCol="0">
            <a:spAutoFit/>
          </a:bodyPr>
          <a:lstStyle/>
          <a:p>
            <a:r>
              <a:rPr lang="en-US" sz="1600" dirty="0"/>
              <a:t>6.5</a:t>
            </a:r>
            <a:endParaRPr lang="en-SE" sz="1600" dirty="0"/>
          </a:p>
        </p:txBody>
      </p:sp>
    </p:spTree>
    <p:extLst>
      <p:ext uri="{BB962C8B-B14F-4D97-AF65-F5344CB8AC3E}">
        <p14:creationId xmlns:p14="http://schemas.microsoft.com/office/powerpoint/2010/main" val="1617972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a:bodyPr>
          <a:lstStyle/>
          <a:p>
            <a:r>
              <a:rPr lang="en-US" dirty="0"/>
              <a:t>Policy Iteration for Deterministic Environment</a:t>
            </a:r>
          </a:p>
          <a:p>
            <a:r>
              <a:rPr lang="en-US" dirty="0"/>
              <a:t>Policy Iteration for Stochastic Environment</a:t>
            </a:r>
          </a:p>
          <a:p>
            <a:r>
              <a:rPr lang="en-US" dirty="0">
                <a:solidFill>
                  <a:srgbClr val="C00000"/>
                </a:solidFill>
              </a:rPr>
              <a:t>Value Iteration for Deterministic Environment  </a:t>
            </a:r>
          </a:p>
          <a:p>
            <a:r>
              <a:rPr lang="en-US" dirty="0"/>
              <a:t>Value Iteration for Stochastic Environment</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4051322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1</a:t>
            </a:r>
            <a:r>
              <a:rPr lang="en-US" sz="3200" baseline="30000" dirty="0"/>
              <a:t>st</a:t>
            </a:r>
            <a:r>
              <a:rPr lang="en-US" sz="3200" dirty="0"/>
              <a:t> Iteration</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89610"/>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−1</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computed in the current iteration is used instead of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0</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(−1, 8,−1,−1</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p>
              <a:p>
                <a:r>
                  <a:rPr lang="en-US" dirty="0">
                    <a:ea typeface="ＭＳ Ｐゴシック" pitchFamily="34" charset="-128"/>
                  </a:rPr>
                  <a:t>After 1</a:t>
                </a:r>
                <a:r>
                  <a:rPr lang="en-US" baseline="30000" dirty="0">
                    <a:ea typeface="ＭＳ Ｐゴシック" pitchFamily="34" charset="-128"/>
                  </a:rPr>
                  <a:t>st</a:t>
                </a:r>
                <a:r>
                  <a:rPr lang="en-US" dirty="0">
                    <a:ea typeface="ＭＳ Ｐゴシック" pitchFamily="34" charset="-128"/>
                  </a:rPr>
                  <a:t> iteration: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=9,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altLang="zh-CN" i="1" smtClean="0">
                        <a:latin typeface="Cambria Math" panose="02040503050406030204" pitchFamily="18" charset="0"/>
                      </a:rPr>
                      <m:t>8</m:t>
                    </m:r>
                    <m:r>
                      <a:rPr lang="en-US" b="0" i="1" smtClean="0">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r>
                      <a:rPr lang="en-US" b="0" i="1" smtClean="0">
                        <a:latin typeface="Cambria Math" panose="02040503050406030204" pitchFamily="18" charset="0"/>
                      </a:rPr>
                      <m:t>8</m:t>
                    </m:r>
                  </m:oMath>
                </a14:m>
                <a:endParaRPr lang="en-US" dirty="0">
                  <a:ea typeface="ＭＳ Ｐゴシック" pitchFamily="34" charset="-128"/>
                </a:endParaRPr>
              </a:p>
              <a:p>
                <a:endParaRPr lang="en-US" i="1" dirty="0">
                  <a:solidFill>
                    <a:srgbClr val="C00000"/>
                  </a:solidFill>
                  <a:latin typeface="Cambria Math" panose="02040503050406030204" pitchFamily="18" charset="0"/>
                  <a:ea typeface="ＭＳ Ｐゴシック" pitchFamily="34" charset="-128"/>
                </a:endParaRPr>
              </a:p>
            </p:txBody>
          </p:sp>
        </mc:Choice>
        <mc:Fallback xmlns="">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89610"/>
              </a:xfrm>
              <a:blipFill>
                <a:blip r:embed="rId3"/>
                <a:stretch>
                  <a:fillRect l="-278" t="-1310"/>
                </a:stretch>
              </a:blipFill>
            </p:spPr>
            <p:txBody>
              <a:bodyPr/>
              <a:lstStyle/>
              <a:p>
                <a:r>
                  <a:rPr lang="en-SE">
                    <a:noFill/>
                  </a:rPr>
                  <a:t> </a:t>
                </a:r>
              </a:p>
            </p:txBody>
          </p:sp>
        </mc:Fallback>
      </mc:AlternateContent>
      <p:graphicFrame>
        <p:nvGraphicFramePr>
          <p:cNvPr id="12" name="Table 11">
            <a:extLst>
              <a:ext uri="{FF2B5EF4-FFF2-40B4-BE49-F238E27FC236}">
                <a16:creationId xmlns:a16="http://schemas.microsoft.com/office/drawing/2014/main" id="{322E3242-A6EF-4CF7-9EAA-CE03B566B64F}"/>
              </a:ext>
            </a:extLst>
          </p:cNvPr>
          <p:cNvGraphicFramePr>
            <a:graphicFrameLocks noGrp="1"/>
          </p:cNvGraphicFramePr>
          <p:nvPr/>
        </p:nvGraphicFramePr>
        <p:xfrm>
          <a:off x="3571875"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0FC21D50-60F6-4FCD-816E-9859E786A03C}"/>
              </a:ext>
            </a:extLst>
          </p:cNvPr>
          <p:cNvSpPr/>
          <p:nvPr/>
        </p:nvSpPr>
        <p:spPr>
          <a:xfrm>
            <a:off x="5013813"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4" name="Rectangle 13">
            <a:extLst>
              <a:ext uri="{FF2B5EF4-FFF2-40B4-BE49-F238E27FC236}">
                <a16:creationId xmlns:a16="http://schemas.microsoft.com/office/drawing/2014/main" id="{0CFE82B9-8430-4D95-AF05-633537741CA1}"/>
              </a:ext>
            </a:extLst>
          </p:cNvPr>
          <p:cNvSpPr/>
          <p:nvPr/>
        </p:nvSpPr>
        <p:spPr>
          <a:xfrm>
            <a:off x="4341201"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BCCC9E-5F5D-42B8-BDE5-D63A540CCD09}"/>
                  </a:ext>
                </a:extLst>
              </p:cNvPr>
              <p:cNvSpPr txBox="1"/>
              <p:nvPr/>
            </p:nvSpPr>
            <p:spPr>
              <a:xfrm>
                <a:off x="4997938"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8" name="TextBox 17">
                <a:extLst>
                  <a:ext uri="{FF2B5EF4-FFF2-40B4-BE49-F238E27FC236}">
                    <a16:creationId xmlns:a16="http://schemas.microsoft.com/office/drawing/2014/main" id="{F8BCCC9E-5F5D-42B8-BDE5-D63A540CCD09}"/>
                  </a:ext>
                </a:extLst>
              </p:cNvPr>
              <p:cNvSpPr txBox="1">
                <a:spLocks noRot="1" noChangeAspect="1" noMove="1" noResize="1" noEditPoints="1" noAdjustHandles="1" noChangeArrowheads="1" noChangeShapeType="1" noTextEdit="1"/>
              </p:cNvSpPr>
              <p:nvPr/>
            </p:nvSpPr>
            <p:spPr>
              <a:xfrm>
                <a:off x="4997938" y="15391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FBFAD1-DC03-40D7-8A3A-9044FDA07145}"/>
                  </a:ext>
                </a:extLst>
              </p:cNvPr>
              <p:cNvSpPr txBox="1"/>
              <p:nvPr/>
            </p:nvSpPr>
            <p:spPr>
              <a:xfrm>
                <a:off x="4312138"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9" name="TextBox 18">
                <a:extLst>
                  <a:ext uri="{FF2B5EF4-FFF2-40B4-BE49-F238E27FC236}">
                    <a16:creationId xmlns:a16="http://schemas.microsoft.com/office/drawing/2014/main" id="{81FBFAD1-DC03-40D7-8A3A-9044FDA07145}"/>
                  </a:ext>
                </a:extLst>
              </p:cNvPr>
              <p:cNvSpPr txBox="1">
                <a:spLocks noRot="1" noChangeAspect="1" noMove="1" noResize="1" noEditPoints="1" noAdjustHandles="1" noChangeArrowheads="1" noChangeShapeType="1" noTextEdit="1"/>
              </p:cNvSpPr>
              <p:nvPr/>
            </p:nvSpPr>
            <p:spPr>
              <a:xfrm>
                <a:off x="4312138" y="926832"/>
                <a:ext cx="685800" cy="307777"/>
              </a:xfrm>
              <a:prstGeom prst="rect">
                <a:avLst/>
              </a:prstGeom>
              <a:blipFill>
                <a:blip r:embed="rId5"/>
                <a:stretch>
                  <a:fillRect/>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52</a:t>
            </a:fld>
            <a:endParaRPr lang="en-US" altLang="zh-CN" dirty="0"/>
          </a:p>
        </p:txBody>
      </p:sp>
      <p:sp>
        <p:nvSpPr>
          <p:cNvPr id="16" name="TextBox 15">
            <a:extLst>
              <a:ext uri="{FF2B5EF4-FFF2-40B4-BE49-F238E27FC236}">
                <a16:creationId xmlns:a16="http://schemas.microsoft.com/office/drawing/2014/main" id="{72588000-A45F-4FAB-8642-7D62837C1443}"/>
              </a:ext>
            </a:extLst>
          </p:cNvPr>
          <p:cNvSpPr txBox="1"/>
          <p:nvPr/>
        </p:nvSpPr>
        <p:spPr>
          <a:xfrm>
            <a:off x="3730984" y="1607126"/>
            <a:ext cx="298480" cy="338554"/>
          </a:xfrm>
          <a:prstGeom prst="rect">
            <a:avLst/>
          </a:prstGeom>
          <a:noFill/>
        </p:spPr>
        <p:txBody>
          <a:bodyPr wrap="none" rtlCol="0">
            <a:spAutoFit/>
          </a:bodyPr>
          <a:lstStyle/>
          <a:p>
            <a:r>
              <a:rPr lang="en-US" sz="1600" dirty="0"/>
              <a:t>8</a:t>
            </a:r>
            <a:endParaRPr lang="en-SE" sz="1600" dirty="0"/>
          </a:p>
        </p:txBody>
      </p:sp>
      <p:sp>
        <p:nvSpPr>
          <p:cNvPr id="17" name="TextBox 16">
            <a:extLst>
              <a:ext uri="{FF2B5EF4-FFF2-40B4-BE49-F238E27FC236}">
                <a16:creationId xmlns:a16="http://schemas.microsoft.com/office/drawing/2014/main" id="{EFBF0252-954B-47BB-A4C6-90326E1EB670}"/>
              </a:ext>
            </a:extLst>
          </p:cNvPr>
          <p:cNvSpPr txBox="1"/>
          <p:nvPr/>
        </p:nvSpPr>
        <p:spPr>
          <a:xfrm>
            <a:off x="4416784" y="2244088"/>
            <a:ext cx="298480" cy="338554"/>
          </a:xfrm>
          <a:prstGeom prst="rect">
            <a:avLst/>
          </a:prstGeom>
          <a:noFill/>
        </p:spPr>
        <p:txBody>
          <a:bodyPr wrap="none" rtlCol="0">
            <a:spAutoFit/>
          </a:bodyPr>
          <a:lstStyle/>
          <a:p>
            <a:r>
              <a:rPr lang="en-US" sz="1600" dirty="0"/>
              <a:t>8</a:t>
            </a:r>
            <a:endParaRPr lang="en-SE" sz="1600" dirty="0"/>
          </a:p>
        </p:txBody>
      </p:sp>
      <p:sp>
        <p:nvSpPr>
          <p:cNvPr id="20" name="TextBox 19">
            <a:extLst>
              <a:ext uri="{FF2B5EF4-FFF2-40B4-BE49-F238E27FC236}">
                <a16:creationId xmlns:a16="http://schemas.microsoft.com/office/drawing/2014/main" id="{C40421F1-56F7-494C-9F22-DD1B5DBDB662}"/>
              </a:ext>
            </a:extLst>
          </p:cNvPr>
          <p:cNvSpPr txBox="1"/>
          <p:nvPr/>
        </p:nvSpPr>
        <p:spPr>
          <a:xfrm>
            <a:off x="4410464"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397112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Det Env: 2</a:t>
            </a:r>
            <a:r>
              <a:rPr lang="en-US" sz="3200" baseline="30000" dirty="0"/>
              <a:t>nd</a:t>
            </a:r>
            <a:r>
              <a:rPr lang="en-US" sz="3200" dirty="0"/>
              <a:t> Iteration</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228609" y="2584900"/>
                <a:ext cx="8762968" cy="4120700"/>
              </a:xfrm>
            </p:spPr>
            <p:txBody>
              <a:bodyPr>
                <a:normAutofit fontScale="400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oMath>
                </a14:m>
                <a:r>
                  <a:rPr lang="en-US" dirty="0">
                    <a:ea typeface="ＭＳ Ｐゴシック" pitchFamily="34" charset="-128"/>
                  </a:rPr>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9</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7</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9</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9</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(−10) =−</m:t>
                    </m:r>
                    <m:r>
                      <a:rPr lang="en-US" b="0" i="1" smtClean="0">
                        <a:latin typeface="Cambria Math" panose="02040503050406030204" pitchFamily="18" charset="0"/>
                        <a:ea typeface="ＭＳ Ｐゴシック" pitchFamily="34" charset="-128"/>
                      </a:rPr>
                      <m:t>11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7</m:t>
                        </m:r>
                        <m:r>
                          <a:rPr lang="en-US" b="0" i="1" smtClean="0">
                            <a:latin typeface="Cambria Math" panose="02040503050406030204" pitchFamily="18" charset="0"/>
                            <a:ea typeface="ＭＳ Ｐゴシック" pitchFamily="34" charset="-128"/>
                          </a:rPr>
                          <m:t>, 8, 7, 7</m:t>
                        </m:r>
                      </m:e>
                    </m:func>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=−1+1.0⋅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smtClean="0">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smtClean="0">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m:t>
                    </m:r>
                    <m:r>
                      <a:rPr lang="en-US" b="0" i="1" smtClean="0">
                        <a:solidFill>
                          <a:srgbClr val="C00000"/>
                        </a:solidFill>
                        <a:latin typeface="Cambria Math" panose="02040503050406030204" pitchFamily="18" charset="0"/>
                        <a:ea typeface="ＭＳ Ｐゴシック" pitchFamily="34" charset="-128"/>
                      </a:rPr>
                      <m:t>9</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oMath>
                </a14:m>
                <a:r>
                  <a:rPr lang="en-US" i="1" dirty="0">
                    <a:solidFill>
                      <a:srgbClr val="C00000"/>
                    </a:solidFill>
                    <a:latin typeface="Cambria Math" panose="02040503050406030204" pitchFamily="18" charset="0"/>
                    <a:ea typeface="ＭＳ Ｐゴシック" pitchFamily="34" charset="-128"/>
                  </a:rPr>
                  <a:t>  </a:t>
                </a:r>
                <a:r>
                  <a:rPr lang="en-US" dirty="0">
                    <a:solidFill>
                      <a:schemeClr val="tx1"/>
                    </a:solidFill>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 is used, which happens to be equal to </a:t>
                </a:r>
                <a14:m>
                  <m:oMath xmlns:m="http://schemas.openxmlformats.org/officeDocument/2006/math">
                    <m:sSub>
                      <m:sSubPr>
                        <m:ctrlPr>
                          <a:rPr lang="en-US" b="0" i="1" smtClean="0">
                            <a:solidFill>
                              <a:schemeClr val="tx1"/>
                            </a:solidFill>
                            <a:latin typeface="Cambria Math" panose="02040503050406030204" pitchFamily="18" charset="0"/>
                            <a:ea typeface="ＭＳ Ｐゴシック" pitchFamily="34" charset="-128"/>
                          </a:rPr>
                        </m:ctrlPr>
                      </m:sSubPr>
                      <m:e>
                        <m:r>
                          <a:rPr lang="en-US" b="0" i="1" smtClean="0">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b="0" i="1" smtClean="0">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𝐶</m:t>
                        </m:r>
                      </m:e>
                    </m:d>
                  </m:oMath>
                </a14:m>
                <a:r>
                  <a:rPr lang="en-US" dirty="0">
                    <a:solidFill>
                      <a:schemeClr val="tx1"/>
                    </a:solidFill>
                    <a:ea typeface="ＭＳ Ｐゴシック" pitchFamily="34" charset="-128"/>
                  </a:rPr>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m:t>
                        </m:r>
                        <m:r>
                          <a:rPr lang="en-US" i="1">
                            <a:latin typeface="Cambria Math" panose="02040503050406030204" pitchFamily="18" charset="0"/>
                            <a:ea typeface="ＭＳ Ｐゴシック" pitchFamily="34" charset="-128"/>
                          </a:rPr>
                          <m:t>8, </m:t>
                        </m:r>
                        <m:r>
                          <a:rPr lang="en-US" b="0" i="1" smtClean="0">
                            <a:latin typeface="Cambria Math" panose="02040503050406030204" pitchFamily="18" charset="0"/>
                            <a:ea typeface="ＭＳ Ｐゴシック" pitchFamily="34" charset="-128"/>
                          </a:rPr>
                          <m:t>7</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 7</m:t>
                        </m:r>
                      </m:e>
                    </m:func>
                    <m:r>
                      <a:rPr lang="en-US" i="1">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𝑟</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oMath>
                </a14:m>
                <a:r>
                  <a:rPr lang="en-US" dirty="0">
                    <a:solidFill>
                      <a:srgbClr val="C00000"/>
                    </a:solidFill>
                    <a:ea typeface="ＭＳ Ｐゴシック" pitchFamily="34" charset="-128"/>
                  </a:rPr>
                  <a:t> </a:t>
                </a:r>
                <a14:m>
                  <m:oMath xmlns:m="http://schemas.openxmlformats.org/officeDocument/2006/math">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+1.0</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=−1+1.0⋅9=8</m:t>
                    </m:r>
                  </m:oMath>
                </a14:m>
                <a:r>
                  <a:rPr lang="en-US" i="1" dirty="0">
                    <a:solidFill>
                      <a:srgbClr val="C00000"/>
                    </a:solidFill>
                    <a:latin typeface="Cambria Math" panose="02040503050406030204" pitchFamily="18" charset="0"/>
                    <a:ea typeface="ＭＳ Ｐゴシック" pitchFamily="34" charset="-128"/>
                  </a:rPr>
                  <a:t>  </a:t>
                </a:r>
                <a:r>
                  <a:rPr lang="en-US" dirty="0">
                    <a:ea typeface="ＭＳ Ｐゴシック" pitchFamily="34" charset="-128"/>
                  </a:rPr>
                  <a:t>(</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oMath>
                </a14:m>
                <a:r>
                  <a:rPr lang="en-US" dirty="0">
                    <a:ea typeface="ＭＳ Ｐゴシック" pitchFamily="34" charset="-128"/>
                  </a:rPr>
                  <a:t> is used)</a:t>
                </a:r>
                <a:endParaRPr lang="en-US" i="1" dirty="0">
                  <a:solidFill>
                    <a:srgbClr val="C00000"/>
                  </a:solidFill>
                  <a:latin typeface="Cambria Math" panose="02040503050406030204" pitchFamily="18" charset="0"/>
                  <a:ea typeface="ＭＳ Ｐゴシック" pitchFamily="34" charset="-128"/>
                </a:endParaRPr>
              </a:p>
              <a:p>
                <a:r>
                  <a:rPr lang="en-US" dirty="0">
                    <a:ea typeface="ＭＳ Ｐゴシック" pitchFamily="34" charset="-128"/>
                  </a:rPr>
                  <a:t>After 2</a:t>
                </a:r>
                <a:r>
                  <a:rPr lang="en-US" baseline="30000" dirty="0">
                    <a:ea typeface="ＭＳ Ｐゴシック" pitchFamily="34" charset="-128"/>
                  </a:rPr>
                  <a:t>nd</a:t>
                </a:r>
                <a:r>
                  <a:rPr lang="en-US" dirty="0">
                    <a:ea typeface="ＭＳ Ｐゴシック" pitchFamily="34" charset="-128"/>
                  </a:rPr>
                  <a:t>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=9,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altLang="zh-CN" i="1">
                        <a:latin typeface="Cambria Math" panose="02040503050406030204" pitchFamily="18" charset="0"/>
                      </a:rPr>
                      <m:t>8</m:t>
                    </m:r>
                    <m:r>
                      <a:rPr lang="en-US" i="1">
                        <a:latin typeface="Cambria Math" panose="02040503050406030204" pitchFamily="18" charset="0"/>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=8</m:t>
                    </m:r>
                  </m:oMath>
                </a14:m>
                <a:r>
                  <a:rPr lang="en-US" dirty="0">
                    <a:ea typeface="ＭＳ Ｐゴシック" pitchFamily="34" charset="-128"/>
                  </a:rPr>
                  <a:t>. VI has converged</a:t>
                </a:r>
                <a:r>
                  <a:rPr lang="zh-CN" altLang="en-US" dirty="0">
                    <a:ea typeface="ＭＳ Ｐゴシック" pitchFamily="34" charset="-128"/>
                  </a:rPr>
                  <a:t>，</a:t>
                </a:r>
                <a:r>
                  <a:rPr lang="en-US" dirty="0">
                    <a:ea typeface="ＭＳ Ｐゴシック" pitchFamily="34" charset="-128"/>
                  </a:rPr>
                  <a:t> so </a:t>
                </a:r>
                <a14:m>
                  <m:oMath xmlns:m="http://schemas.openxmlformats.org/officeDocument/2006/math">
                    <m:sSub>
                      <m:sSubPr>
                        <m:ctrlPr>
                          <a:rPr lang="en-US"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2</m:t>
                        </m:r>
                      </m:sub>
                    </m:sSub>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p>
              <a:p>
                <a:r>
                  <a:rPr lang="en-US" dirty="0">
                    <a:ea typeface="ＭＳ Ｐゴシック" pitchFamily="34" charset="-128"/>
                  </a:rPr>
                  <a:t>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rgbClr val="C00000"/>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b="0" i="1" smtClean="0">
                        <a:solidFill>
                          <a:srgbClr val="C00000"/>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𝑢</m:t>
                    </m:r>
                  </m:oMath>
                </a14:m>
                <a:endParaRPr lang="en-US" i="1" dirty="0">
                  <a:latin typeface="Cambria Math" panose="02040503050406030204" pitchFamily="18" charset="0"/>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228609" y="2584900"/>
                <a:ext cx="8762968" cy="4120700"/>
              </a:xfrm>
              <a:blipFill>
                <a:blip r:embed="rId3"/>
                <a:stretch>
                  <a:fillRect l="-139" t="-1036"/>
                </a:stretch>
              </a:blipFill>
            </p:spPr>
            <p:txBody>
              <a:bodyPr/>
              <a:lstStyle/>
              <a:p>
                <a:r>
                  <a:rPr lang="en-SE">
                    <a:noFill/>
                  </a:rPr>
                  <a:t> </a:t>
                </a:r>
              </a:p>
            </p:txBody>
          </p:sp>
        </mc:Fallback>
      </mc:AlternateContent>
      <p:pic>
        <p:nvPicPr>
          <p:cNvPr id="9" name="Picture 8">
            <a:extLst>
              <a:ext uri="{FF2B5EF4-FFF2-40B4-BE49-F238E27FC236}">
                <a16:creationId xmlns:a16="http://schemas.microsoft.com/office/drawing/2014/main" id="{3943B4A3-6F07-41D2-9E4E-77F00BBB44C2}"/>
              </a:ext>
            </a:extLst>
          </p:cNvPr>
          <p:cNvPicPr>
            <a:picLocks noChangeAspect="1"/>
          </p:cNvPicPr>
          <p:nvPr/>
        </p:nvPicPr>
        <p:blipFill>
          <a:blip r:embed="rId4"/>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C0D25846-EAC3-4882-822F-F541FCD6B87C}"/>
              </a:ext>
            </a:extLst>
          </p:cNvPr>
          <p:cNvSpPr txBox="1"/>
          <p:nvPr/>
        </p:nvSpPr>
        <p:spPr>
          <a:xfrm>
            <a:off x="7848600" y="805917"/>
            <a:ext cx="617477" cy="307777"/>
          </a:xfrm>
          <a:prstGeom prst="rect">
            <a:avLst/>
          </a:prstGeom>
          <a:noFill/>
        </p:spPr>
        <p:txBody>
          <a:bodyPr wrap="none" rtlCol="0">
            <a:spAutoFit/>
          </a:bodyPr>
          <a:lstStyle/>
          <a:p>
            <a:r>
              <a:rPr lang="en-US" sz="1400" dirty="0"/>
              <a:t>BF=4</a:t>
            </a:r>
            <a:endParaRPr lang="en-SE" sz="1400" dirty="0"/>
          </a:p>
        </p:txBody>
      </p:sp>
      <p:sp>
        <p:nvSpPr>
          <p:cNvPr id="11" name="TextBox 10">
            <a:extLst>
              <a:ext uri="{FF2B5EF4-FFF2-40B4-BE49-F238E27FC236}">
                <a16:creationId xmlns:a16="http://schemas.microsoft.com/office/drawing/2014/main" id="{1CEC6CE8-74C4-42BD-BE6E-240E550E6D0F}"/>
              </a:ext>
            </a:extLst>
          </p:cNvPr>
          <p:cNvSpPr txBox="1"/>
          <p:nvPr/>
        </p:nvSpPr>
        <p:spPr>
          <a:xfrm>
            <a:off x="8087593" y="1292423"/>
            <a:ext cx="617477" cy="307777"/>
          </a:xfrm>
          <a:prstGeom prst="rect">
            <a:avLst/>
          </a:prstGeom>
          <a:noFill/>
        </p:spPr>
        <p:txBody>
          <a:bodyPr wrap="none" rtlCol="0">
            <a:spAutoFit/>
          </a:bodyPr>
          <a:lstStyle/>
          <a:p>
            <a:r>
              <a:rPr lang="en-US" sz="1400" dirty="0"/>
              <a:t>BF=1</a:t>
            </a:r>
            <a:endParaRPr lang="en-SE" sz="1400" dirty="0"/>
          </a:p>
        </p:txBody>
      </p:sp>
      <p:sp>
        <p:nvSpPr>
          <p:cNvPr id="15" name="Slide Number Placeholder 3">
            <a:extLst>
              <a:ext uri="{FF2B5EF4-FFF2-40B4-BE49-F238E27FC236}">
                <a16:creationId xmlns:a16="http://schemas.microsoft.com/office/drawing/2014/main" id="{2ACE20FD-F7BA-4AA9-8F50-D6D32BB832E5}"/>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53</a:t>
            </a:fld>
            <a:endParaRPr lang="en-US" altLang="zh-CN" dirty="0"/>
          </a:p>
        </p:txBody>
      </p:sp>
      <p:graphicFrame>
        <p:nvGraphicFramePr>
          <p:cNvPr id="16" name="Table 15">
            <a:extLst>
              <a:ext uri="{FF2B5EF4-FFF2-40B4-BE49-F238E27FC236}">
                <a16:creationId xmlns:a16="http://schemas.microsoft.com/office/drawing/2014/main" id="{AC6801C1-0B4C-4FC2-A118-DCC3D76992AD}"/>
              </a:ext>
            </a:extLst>
          </p:cNvPr>
          <p:cNvGraphicFramePr>
            <a:graphicFrameLocks noGrp="1"/>
          </p:cNvGraphicFramePr>
          <p:nvPr/>
        </p:nvGraphicFramePr>
        <p:xfrm>
          <a:off x="3907937" y="6096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7" name="Rectangle 16">
            <a:extLst>
              <a:ext uri="{FF2B5EF4-FFF2-40B4-BE49-F238E27FC236}">
                <a16:creationId xmlns:a16="http://schemas.microsoft.com/office/drawing/2014/main" id="{63CE84D1-3454-41AE-AD3E-3971545FC5C2}"/>
              </a:ext>
            </a:extLst>
          </p:cNvPr>
          <p:cNvSpPr/>
          <p:nvPr/>
        </p:nvSpPr>
        <p:spPr>
          <a:xfrm>
            <a:off x="5349875" y="1332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0" name="Rectangle 19">
            <a:extLst>
              <a:ext uri="{FF2B5EF4-FFF2-40B4-BE49-F238E27FC236}">
                <a16:creationId xmlns:a16="http://schemas.microsoft.com/office/drawing/2014/main" id="{ABFE5E3C-0DBF-4509-851B-A6257A148971}"/>
              </a:ext>
            </a:extLst>
          </p:cNvPr>
          <p:cNvSpPr/>
          <p:nvPr/>
        </p:nvSpPr>
        <p:spPr>
          <a:xfrm>
            <a:off x="4677263" y="7041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1" name="Isosceles Triangle 20">
            <a:extLst>
              <a:ext uri="{FF2B5EF4-FFF2-40B4-BE49-F238E27FC236}">
                <a16:creationId xmlns:a16="http://schemas.microsoft.com/office/drawing/2014/main" id="{9D1401D2-E68C-4715-B680-E94889F6342B}"/>
              </a:ext>
            </a:extLst>
          </p:cNvPr>
          <p:cNvSpPr/>
          <p:nvPr/>
        </p:nvSpPr>
        <p:spPr>
          <a:xfrm rot="5400000">
            <a:off x="4420923" y="149186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2" name="Isosceles Triangle 21">
            <a:extLst>
              <a:ext uri="{FF2B5EF4-FFF2-40B4-BE49-F238E27FC236}">
                <a16:creationId xmlns:a16="http://schemas.microsoft.com/office/drawing/2014/main" id="{07AE01F0-FFB7-4EDE-8DBE-E93B4F067B40}"/>
              </a:ext>
            </a:extLst>
          </p:cNvPr>
          <p:cNvSpPr/>
          <p:nvPr/>
        </p:nvSpPr>
        <p:spPr>
          <a:xfrm rot="5400000">
            <a:off x="5062761" y="149186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23" name="Isosceles Triangle 22">
            <a:extLst>
              <a:ext uri="{FF2B5EF4-FFF2-40B4-BE49-F238E27FC236}">
                <a16:creationId xmlns:a16="http://schemas.microsoft.com/office/drawing/2014/main" id="{824A9E49-178C-44B8-BAAC-CDB101935B87}"/>
              </a:ext>
            </a:extLst>
          </p:cNvPr>
          <p:cNvSpPr/>
          <p:nvPr/>
        </p:nvSpPr>
        <p:spPr>
          <a:xfrm>
            <a:off x="4828931" y="189054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6C1ACB-638D-4AC0-9681-0C4F1194FF3D}"/>
                  </a:ext>
                </a:extLst>
              </p:cNvPr>
              <p:cNvSpPr txBox="1"/>
              <p:nvPr/>
            </p:nvSpPr>
            <p:spPr>
              <a:xfrm>
                <a:off x="5334000" y="15391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4" name="TextBox 23">
                <a:extLst>
                  <a:ext uri="{FF2B5EF4-FFF2-40B4-BE49-F238E27FC236}">
                    <a16:creationId xmlns:a16="http://schemas.microsoft.com/office/drawing/2014/main" id="{736C1ACB-638D-4AC0-9681-0C4F1194FF3D}"/>
                  </a:ext>
                </a:extLst>
              </p:cNvPr>
              <p:cNvSpPr txBox="1">
                <a:spLocks noRot="1" noChangeAspect="1" noMove="1" noResize="1" noEditPoints="1" noAdjustHandles="1" noChangeArrowheads="1" noChangeShapeType="1" noTextEdit="1"/>
              </p:cNvSpPr>
              <p:nvPr/>
            </p:nvSpPr>
            <p:spPr>
              <a:xfrm>
                <a:off x="5334000" y="1539118"/>
                <a:ext cx="685800" cy="307777"/>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0080DD-0CA0-4F77-AC23-B94438668304}"/>
                  </a:ext>
                </a:extLst>
              </p:cNvPr>
              <p:cNvSpPr txBox="1"/>
              <p:nvPr/>
            </p:nvSpPr>
            <p:spPr>
              <a:xfrm>
                <a:off x="4648200" y="9268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25" name="TextBox 24">
                <a:extLst>
                  <a:ext uri="{FF2B5EF4-FFF2-40B4-BE49-F238E27FC236}">
                    <a16:creationId xmlns:a16="http://schemas.microsoft.com/office/drawing/2014/main" id="{D80080DD-0CA0-4F77-AC23-B94438668304}"/>
                  </a:ext>
                </a:extLst>
              </p:cNvPr>
              <p:cNvSpPr txBox="1">
                <a:spLocks noRot="1" noChangeAspect="1" noMove="1" noResize="1" noEditPoints="1" noAdjustHandles="1" noChangeArrowheads="1" noChangeShapeType="1" noTextEdit="1"/>
              </p:cNvSpPr>
              <p:nvPr/>
            </p:nvSpPr>
            <p:spPr>
              <a:xfrm>
                <a:off x="4648200" y="926832"/>
                <a:ext cx="685800" cy="307777"/>
              </a:xfrm>
              <a:prstGeom prst="rect">
                <a:avLst/>
              </a:prstGeom>
              <a:blipFill>
                <a:blip r:embed="rId6"/>
                <a:stretch>
                  <a:fillRect/>
                </a:stretch>
              </a:blipFill>
            </p:spPr>
            <p:txBody>
              <a:bodyPr/>
              <a:lstStyle/>
              <a:p>
                <a:r>
                  <a:rPr lang="en-SE">
                    <a:noFill/>
                  </a:rPr>
                  <a:t> </a:t>
                </a:r>
              </a:p>
            </p:txBody>
          </p:sp>
        </mc:Fallback>
      </mc:AlternateContent>
      <p:sp>
        <p:nvSpPr>
          <p:cNvPr id="18" name="TextBox 17">
            <a:extLst>
              <a:ext uri="{FF2B5EF4-FFF2-40B4-BE49-F238E27FC236}">
                <a16:creationId xmlns:a16="http://schemas.microsoft.com/office/drawing/2014/main" id="{DC6C2E0E-008A-420D-9552-E626B219014F}"/>
              </a:ext>
            </a:extLst>
          </p:cNvPr>
          <p:cNvSpPr txBox="1"/>
          <p:nvPr/>
        </p:nvSpPr>
        <p:spPr>
          <a:xfrm>
            <a:off x="4094936" y="1607126"/>
            <a:ext cx="298480" cy="338554"/>
          </a:xfrm>
          <a:prstGeom prst="rect">
            <a:avLst/>
          </a:prstGeom>
          <a:noFill/>
        </p:spPr>
        <p:txBody>
          <a:bodyPr wrap="none" rtlCol="0">
            <a:spAutoFit/>
          </a:bodyPr>
          <a:lstStyle/>
          <a:p>
            <a:r>
              <a:rPr lang="en-US" sz="1600" dirty="0"/>
              <a:t>8</a:t>
            </a:r>
            <a:endParaRPr lang="en-SE" sz="1600" dirty="0"/>
          </a:p>
        </p:txBody>
      </p:sp>
      <p:sp>
        <p:nvSpPr>
          <p:cNvPr id="19" name="TextBox 18">
            <a:extLst>
              <a:ext uri="{FF2B5EF4-FFF2-40B4-BE49-F238E27FC236}">
                <a16:creationId xmlns:a16="http://schemas.microsoft.com/office/drawing/2014/main" id="{A893B4E1-E471-4FAC-957F-A7A9770177B2}"/>
              </a:ext>
            </a:extLst>
          </p:cNvPr>
          <p:cNvSpPr txBox="1"/>
          <p:nvPr/>
        </p:nvSpPr>
        <p:spPr>
          <a:xfrm>
            <a:off x="4780736" y="2244088"/>
            <a:ext cx="298480" cy="338554"/>
          </a:xfrm>
          <a:prstGeom prst="rect">
            <a:avLst/>
          </a:prstGeom>
          <a:noFill/>
        </p:spPr>
        <p:txBody>
          <a:bodyPr wrap="none" rtlCol="0">
            <a:spAutoFit/>
          </a:bodyPr>
          <a:lstStyle/>
          <a:p>
            <a:r>
              <a:rPr lang="en-US" sz="1600" dirty="0"/>
              <a:t>8</a:t>
            </a:r>
            <a:endParaRPr lang="en-SE" sz="1600" dirty="0"/>
          </a:p>
        </p:txBody>
      </p:sp>
      <p:sp>
        <p:nvSpPr>
          <p:cNvPr id="26" name="TextBox 25">
            <a:extLst>
              <a:ext uri="{FF2B5EF4-FFF2-40B4-BE49-F238E27FC236}">
                <a16:creationId xmlns:a16="http://schemas.microsoft.com/office/drawing/2014/main" id="{3D473A58-2BC3-43E0-B15B-6C3909DD05C4}"/>
              </a:ext>
            </a:extLst>
          </p:cNvPr>
          <p:cNvSpPr txBox="1"/>
          <p:nvPr/>
        </p:nvSpPr>
        <p:spPr>
          <a:xfrm>
            <a:off x="4774416" y="1600200"/>
            <a:ext cx="413013" cy="338554"/>
          </a:xfrm>
          <a:prstGeom prst="rect">
            <a:avLst/>
          </a:prstGeom>
          <a:noFill/>
        </p:spPr>
        <p:txBody>
          <a:bodyPr wrap="square" rtlCol="0">
            <a:spAutoFit/>
          </a:bodyPr>
          <a:lstStyle/>
          <a:p>
            <a:r>
              <a:rPr lang="en-US" sz="1600" dirty="0"/>
              <a:t>9</a:t>
            </a:r>
            <a:endParaRPr lang="en-SE" sz="1600" dirty="0"/>
          </a:p>
        </p:txBody>
      </p:sp>
    </p:spTree>
    <p:extLst>
      <p:ext uri="{BB962C8B-B14F-4D97-AF65-F5344CB8AC3E}">
        <p14:creationId xmlns:p14="http://schemas.microsoft.com/office/powerpoint/2010/main" val="2726711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solidFill>
                  <a:srgbClr val="C00000"/>
                </a:solidFill>
              </a:rPr>
              <a:t>Value Iteration for Stochastic Environment</a:t>
            </a:r>
          </a:p>
          <a:p>
            <a:pPr lvl="1"/>
            <a:r>
              <a:rPr lang="en-US" dirty="0"/>
              <a:t>Bellman Opt. Equation solved iteratively w. in-place updates</a:t>
            </a:r>
          </a:p>
          <a:p>
            <a:r>
              <a:rPr lang="en-US" dirty="0"/>
              <a:t>Model learning</a:t>
            </a:r>
            <a:endParaRPr lang="en-SE" dirty="0"/>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Tree>
    <p:extLst>
      <p:ext uri="{BB962C8B-B14F-4D97-AF65-F5344CB8AC3E}">
        <p14:creationId xmlns:p14="http://schemas.microsoft.com/office/powerpoint/2010/main" val="1077683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1</a:t>
            </a:r>
            <a:r>
              <a:rPr lang="en-US" sz="3200" baseline="30000" dirty="0"/>
              <a:t>st</a:t>
            </a:r>
            <a:r>
              <a:rPr lang="en-US" sz="3200" dirty="0"/>
              <a:t> Iteration</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Initialize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oMath>
                </a14:m>
                <a:r>
                  <a:rPr lang="en-US" dirty="0">
                    <a:ea typeface="ＭＳ Ｐゴシック" pitchFamily="34" charset="-128"/>
                  </a:rPr>
                  <a:t>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−2, 6</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−8, 0</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=−1+0.8⋅0+0.1</m:t>
                    </m:r>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0.1⋅0</m:t>
                    </m:r>
                    <m:r>
                      <a:rPr lang="en-US" b="0" i="1" smtClean="0">
                        <a:latin typeface="Cambria Math" panose="02040503050406030204" pitchFamily="18" charset="0"/>
                        <a:ea typeface="ＭＳ Ｐゴシック" pitchFamily="34" charset="-128"/>
                      </a:rPr>
                      <m:t>=−2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+0.1</m:t>
                    </m:r>
                    <m:r>
                      <a:rPr lang="en-US" i="1">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(−10)+0.1⋅0=</m:t>
                    </m:r>
                    <m:r>
                      <a:rPr lang="en-US" b="0" i="1" smtClean="0">
                        <a:solidFill>
                          <a:srgbClr val="C00000"/>
                        </a:solidFill>
                        <a:latin typeface="Cambria Math" panose="02040503050406030204" pitchFamily="18" charset="0"/>
                        <a:ea typeface="ＭＳ Ｐゴシック" pitchFamily="34" charset="-128"/>
                      </a:rPr>
                      <m:t>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(−10)+0.1⋅0+0.1⋅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⋅0+0.1⋅0+0.1⋅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−0.4</m:t>
                            </m:r>
                          </m:e>
                        </m:d>
                      </m:e>
                    </m:func>
                    <m:r>
                      <a:rPr lang="en-US" i="1">
                        <a:latin typeface="Cambria Math" panose="02040503050406030204" pitchFamily="18" charset="0"/>
                      </a:rPr>
                      <m:t>=</m:t>
                    </m:r>
                    <m:r>
                      <a:rPr lang="en-US" b="0" i="1" smtClean="0">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=−1+0.8⋅</m:t>
                    </m:r>
                    <m:r>
                      <a:rPr lang="en-US" b="0" i="1" smtClean="0">
                        <a:solidFill>
                          <a:srgbClr val="C00000"/>
                        </a:solidFill>
                        <a:latin typeface="Cambria Math" panose="02040503050406030204" pitchFamily="18" charset="0"/>
                        <a:ea typeface="ＭＳ Ｐゴシック" pitchFamily="34" charset="-128"/>
                      </a:rPr>
                      <m:t>6</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⋅0=</m:t>
                    </m:r>
                    <m:r>
                      <a:rPr lang="en-US" b="0" i="1" smtClean="0">
                        <a:solidFill>
                          <a:srgbClr val="C00000"/>
                        </a:solidFill>
                        <a:latin typeface="Cambria Math" panose="02040503050406030204" pitchFamily="18" charset="0"/>
                        <a:ea typeface="ＭＳ Ｐゴシック" pitchFamily="34" charset="-128"/>
                      </a:rPr>
                      <m:t>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+0.1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9⋅0</m:t>
                    </m:r>
                    <m:r>
                      <a:rPr lang="en-US" i="1">
                        <a:latin typeface="Cambria Math" panose="02040503050406030204" pitchFamily="18" charset="0"/>
                        <a:ea typeface="ＭＳ Ｐゴシック" pitchFamily="34" charset="-128"/>
                      </a:rPr>
                      <m:t>+0.1⋅</m:t>
                    </m:r>
                    <m:r>
                      <a:rPr lang="en-US" b="0" i="1" smtClean="0">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−1, 3.8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−0.4, −0.4</m:t>
                            </m:r>
                          </m:e>
                        </m:d>
                      </m:e>
                    </m:func>
                    <m:r>
                      <a:rPr lang="en-US" i="1">
                        <a:latin typeface="Cambria Math" panose="02040503050406030204" pitchFamily="18" charset="0"/>
                      </a:rPr>
                      <m:t>=3.8</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+0.1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=−1+0.9⋅0+0.1⋅</m:t>
                    </m:r>
                    <m:r>
                      <a:rPr lang="en-US" i="1">
                        <a:solidFill>
                          <a:srgbClr val="C00000"/>
                        </a:solidFill>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=−0.4</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1</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0</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=−1+0.8⋅6+0.2⋅0=3.8</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0</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=−1+1.0⋅0=−1</m:t>
                    </m:r>
                  </m:oMath>
                </a14:m>
                <a:endParaRPr lang="en-US" sz="3000" dirty="0">
                  <a:ea typeface="ＭＳ Ｐゴシック"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dirty="0"/>
                  <a:t>After 1</a:t>
                </a:r>
                <a:r>
                  <a:rPr lang="en-US" baseline="30000" dirty="0"/>
                  <a:t>st</a:t>
                </a:r>
                <a:r>
                  <a:rPr lang="en-US" dirty="0"/>
                  <a:t> iteration: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𝐶</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=6, </m:t>
                    </m:r>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𝐵</m:t>
                        </m:r>
                      </m:e>
                    </m:d>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altLang="zh-CN"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8</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rPr>
                  <a:t> </a:t>
                </a:r>
                <a14:m>
                  <m:oMath xmlns:m="http://schemas.openxmlformats.org/officeDocument/2006/math">
                    <m:sSub>
                      <m:sSubPr>
                        <m:ctrlP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𝑉</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𝜋</m:t>
                        </m:r>
                      </m:sub>
                    </m:sSub>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𝐸</m:t>
                        </m:r>
                      </m:e>
                    </m:d>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3.8</m:t>
                    </m:r>
                  </m:oMath>
                </a14:m>
                <a:endParaRPr kumimoji="0" lang="en-US" sz="3200" b="0" i="0" u="none" strike="noStrike" kern="0" cap="none" spc="0" normalizeH="0" baseline="0" noProof="0" dirty="0">
                  <a:ln>
                    <a:noFill/>
                  </a:ln>
                  <a:solidFill>
                    <a:srgbClr val="000000"/>
                  </a:solidFill>
                  <a:effectLst/>
                  <a:uLnTx/>
                  <a:uFillTx/>
                  <a:latin typeface="Arial"/>
                  <a:ea typeface="ＭＳ Ｐゴシック" pitchFamily="34" charset="-128"/>
                  <a:cs typeface="+mn-cs"/>
                </a:endParaRPr>
              </a:p>
              <a:p>
                <a:endParaRPr lang="en-US" sz="3400" dirty="0">
                  <a:ea typeface="ＭＳ Ｐゴシック" pitchFamily="34" charset="-128"/>
                </a:endParaRPr>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55</a:t>
            </a:fld>
            <a:endParaRPr lang="en-US" altLang="zh-CN" dirty="0"/>
          </a:p>
        </p:txBody>
      </p:sp>
      <p:sp>
        <p:nvSpPr>
          <p:cNvPr id="18" name="TextBox 17">
            <a:extLst>
              <a:ext uri="{FF2B5EF4-FFF2-40B4-BE49-F238E27FC236}">
                <a16:creationId xmlns:a16="http://schemas.microsoft.com/office/drawing/2014/main" id="{2DFDCA9D-CCB6-467C-BC7C-1BE9380F0FA1}"/>
              </a:ext>
            </a:extLst>
          </p:cNvPr>
          <p:cNvSpPr txBox="1"/>
          <p:nvPr/>
        </p:nvSpPr>
        <p:spPr>
          <a:xfrm>
            <a:off x="3672532" y="1528429"/>
            <a:ext cx="470000" cy="338554"/>
          </a:xfrm>
          <a:prstGeom prst="rect">
            <a:avLst/>
          </a:prstGeom>
          <a:noFill/>
        </p:spPr>
        <p:txBody>
          <a:bodyPr wrap="none" rtlCol="0">
            <a:spAutoFit/>
          </a:bodyPr>
          <a:lstStyle/>
          <a:p>
            <a:r>
              <a:rPr lang="en-US" sz="1600" dirty="0"/>
              <a:t>3.8</a:t>
            </a:r>
            <a:endParaRPr lang="en-SE" sz="1600" dirty="0"/>
          </a:p>
        </p:txBody>
      </p:sp>
      <p:sp>
        <p:nvSpPr>
          <p:cNvPr id="19" name="TextBox 18">
            <a:extLst>
              <a:ext uri="{FF2B5EF4-FFF2-40B4-BE49-F238E27FC236}">
                <a16:creationId xmlns:a16="http://schemas.microsoft.com/office/drawing/2014/main" id="{26DC8F1D-E42E-4DB1-938D-0524781BB761}"/>
              </a:ext>
            </a:extLst>
          </p:cNvPr>
          <p:cNvSpPr txBox="1"/>
          <p:nvPr/>
        </p:nvSpPr>
        <p:spPr>
          <a:xfrm>
            <a:off x="4357356" y="2160110"/>
            <a:ext cx="470000" cy="338554"/>
          </a:xfrm>
          <a:prstGeom prst="rect">
            <a:avLst/>
          </a:prstGeom>
          <a:noFill/>
        </p:spPr>
        <p:txBody>
          <a:bodyPr wrap="none" rtlCol="0">
            <a:spAutoFit/>
          </a:bodyPr>
          <a:lstStyle/>
          <a:p>
            <a:r>
              <a:rPr lang="en-US" sz="1600" dirty="0"/>
              <a:t>3.8</a:t>
            </a:r>
            <a:endParaRPr lang="en-SE" sz="1600" dirty="0"/>
          </a:p>
        </p:txBody>
      </p:sp>
      <p:sp>
        <p:nvSpPr>
          <p:cNvPr id="20" name="TextBox 19">
            <a:extLst>
              <a:ext uri="{FF2B5EF4-FFF2-40B4-BE49-F238E27FC236}">
                <a16:creationId xmlns:a16="http://schemas.microsoft.com/office/drawing/2014/main" id="{A51B3E41-FF7A-4243-8271-E03A53971134}"/>
              </a:ext>
            </a:extLst>
          </p:cNvPr>
          <p:cNvSpPr txBox="1"/>
          <p:nvPr/>
        </p:nvSpPr>
        <p:spPr>
          <a:xfrm>
            <a:off x="4422760" y="1528429"/>
            <a:ext cx="298480" cy="338554"/>
          </a:xfrm>
          <a:prstGeom prst="rect">
            <a:avLst/>
          </a:prstGeom>
          <a:noFill/>
        </p:spPr>
        <p:txBody>
          <a:bodyPr wrap="none" rtlCol="0">
            <a:spAutoFit/>
          </a:bodyPr>
          <a:lstStyle/>
          <a:p>
            <a:r>
              <a:rPr lang="en-US" sz="1600" dirty="0"/>
              <a:t>6</a:t>
            </a:r>
            <a:endParaRPr lang="en-SE" sz="1600" dirty="0"/>
          </a:p>
        </p:txBody>
      </p:sp>
    </p:spTree>
    <p:extLst>
      <p:ext uri="{BB962C8B-B14F-4D97-AF65-F5344CB8AC3E}">
        <p14:creationId xmlns:p14="http://schemas.microsoft.com/office/powerpoint/2010/main" val="3601909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9" y="-152400"/>
            <a:ext cx="8762968" cy="868362"/>
          </a:xfrm>
        </p:spPr>
        <p:txBody>
          <a:bodyPr/>
          <a:lstStyle/>
          <a:p>
            <a:r>
              <a:rPr lang="en-US" sz="3200" dirty="0"/>
              <a:t>Value Iteration w. </a:t>
            </a:r>
            <a:r>
              <a:rPr lang="en-US" sz="3200" dirty="0" err="1"/>
              <a:t>Sto</a:t>
            </a:r>
            <a:r>
              <a:rPr lang="en-US" sz="3200" dirty="0"/>
              <a:t> Env: 2</a:t>
            </a:r>
            <a:r>
              <a:rPr lang="en-US" sz="3200" baseline="30000" dirty="0"/>
              <a:t>nd</a:t>
            </a:r>
            <a:r>
              <a:rPr lang="en-US" sz="3200" dirty="0"/>
              <a:t> Iteration</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B8E6228-5688-4480-97E1-C354C40D1C22}"/>
                  </a:ext>
                </a:extLst>
              </p:cNvPr>
              <p:cNvSpPr>
                <a:spLocks noGrp="1"/>
              </p:cNvSpPr>
              <p:nvPr>
                <p:ph idx="1"/>
              </p:nvPr>
            </p:nvSpPr>
            <p:spPr>
              <a:xfrm>
                <a:off x="76199" y="2517084"/>
                <a:ext cx="8915377" cy="4493316"/>
              </a:xfrm>
            </p:spPr>
            <p:txBody>
              <a:bodyPr>
                <a:normAutofit fontScale="47500" lnSpcReduction="20000"/>
              </a:bodyPr>
              <a:lstStyle/>
              <a:p>
                <a:r>
                  <a:rPr lang="en-US" dirty="0"/>
                  <a:t>Value Iteration: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r>
                  <a:rPr lang="en-US" dirty="0"/>
                  <a:t>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func>
                  </m:oMath>
                </a14:m>
                <a:r>
                  <a:rPr lang="en-US" dirty="0">
                    <a:ea typeface="ＭＳ Ｐゴシック" pitchFamily="34" charset="-128"/>
                  </a:rPr>
                  <a:t> w. </a:t>
                </a:r>
                <a:r>
                  <a:rPr lang="en-US" dirty="0">
                    <a:solidFill>
                      <a:srgbClr val="C00000"/>
                    </a:solidFill>
                  </a:rPr>
                  <a:t>in-place updates</a:t>
                </a:r>
                <a:r>
                  <a:rPr lang="en-US" dirty="0"/>
                  <a:t>.</a:t>
                </a:r>
                <a:endParaRPr lang="en-US" dirty="0">
                  <a:ea typeface="ＭＳ Ｐゴシック" pitchFamily="34" charset="-128"/>
                </a:endParaRPr>
              </a:p>
              <a:p>
                <a:r>
                  <a:rPr lang="en-US" dirty="0">
                    <a:ea typeface="ＭＳ Ｐゴシック" pitchFamily="34" charset="-128"/>
                  </a:rPr>
                  <a:t>We have now: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6</m:t>
                    </m:r>
                  </m:oMath>
                </a14:m>
                <a:r>
                  <a:rPr lang="en-US" dirty="0">
                    <a:ea typeface="ＭＳ Ｐゴシック" pitchFamily="34" charset="-128"/>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b="0" i="1" smtClean="0">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1.42</m:t>
                            </m:r>
                            <m:r>
                              <a:rPr lang="en-US" i="1">
                                <a:latin typeface="Cambria Math" panose="02040503050406030204" pitchFamily="18" charset="0"/>
                                <a:ea typeface="ＭＳ Ｐゴシック" pitchFamily="34" charset="-128"/>
                              </a:rPr>
                              <m:t>, 6</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rPr>
                              <m:t>,</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7.62</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3.42</m:t>
                            </m:r>
                          </m:e>
                        </m:d>
                      </m:e>
                    </m:func>
                    <m:r>
                      <a:rPr lang="en-US" i="1">
                        <a:latin typeface="Cambria Math" panose="02040503050406030204" pitchFamily="18" charset="0"/>
                      </a:rPr>
                      <m:t>=</m:t>
                    </m:r>
                    <m:r>
                      <a:rPr lang="en-US" b="0" i="1" smtClean="0">
                        <a:solidFill>
                          <a:srgbClr val="C00000"/>
                        </a:solidFill>
                        <a:latin typeface="Cambria Math" panose="02040503050406030204" pitchFamily="18" charset="0"/>
                      </a:rPr>
                      <m:t>6.38</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𝐴</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.8⋅3.8+</m:t>
                    </m:r>
                    <m:r>
                      <a:rPr lang="en-US" b="0" i="1" smtClean="0">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r>
                      <a:rPr lang="en-US" b="0" i="1" smtClean="0">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1⋅</m:t>
                    </m:r>
                    <m:r>
                      <a:rPr lang="en-US" altLang="zh-CN" i="1">
                        <a:latin typeface="Cambria Math" panose="02040503050406030204" pitchFamily="18" charset="0"/>
                        <a:ea typeface="ＭＳ Ｐゴシック" pitchFamily="34" charset="-128"/>
                      </a:rPr>
                      <m:t>3.8</m:t>
                    </m:r>
                    <m:r>
                      <a:rPr lang="en-US" b="0" i="1" smtClean="0">
                        <a:latin typeface="Cambria Math" panose="02040503050406030204" pitchFamily="18" charset="0"/>
                        <a:ea typeface="ＭＳ Ｐゴシック" pitchFamily="34" charset="-128"/>
                      </a:rPr>
                      <m:t>=1.42</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𝐶</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m:t>
                        </m:r>
                      </m:e>
                    </m:d>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𝐷</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r>
                      <a:rPr lang="en-US" i="1" smtClean="0">
                        <a:solidFill>
                          <a:srgbClr val="C00000"/>
                        </a:solidFill>
                        <a:latin typeface="Cambria Math" panose="02040503050406030204" pitchFamily="18" charset="0"/>
                        <a:ea typeface="ＭＳ Ｐゴシック" pitchFamily="34" charset="-128"/>
                      </a:rPr>
                      <m:t>𝑣</m:t>
                    </m:r>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𝐴</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altLang="zh-CN"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10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i="1">
                        <a:solidFill>
                          <a:srgbClr val="C00000"/>
                        </a:solidFill>
                        <a:latin typeface="Cambria Math" panose="02040503050406030204" pitchFamily="18" charset="0"/>
                        <a:ea typeface="ＭＳ Ｐゴシック" pitchFamily="34" charset="-128"/>
                      </a:rPr>
                      <m:t>(−10)+</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.1⋅</m:t>
                    </m:r>
                    <m:r>
                      <a:rPr lang="en-US" altLang="zh-CN" i="0">
                        <a:solidFill>
                          <a:srgbClr val="C00000"/>
                        </a:solidFill>
                        <a:latin typeface="Cambria Math" panose="02040503050406030204" pitchFamily="18" charset="0"/>
                        <a:ea typeface="ＭＳ Ｐゴシック" pitchFamily="34" charset="-128"/>
                      </a:rPr>
                      <m:t>3.8</m:t>
                    </m:r>
                    <m:r>
                      <a:rPr lang="en-US" i="0">
                        <a:solidFill>
                          <a:srgbClr val="C00000"/>
                        </a:solidFill>
                        <a:latin typeface="Cambria Math" panose="02040503050406030204" pitchFamily="18" charset="0"/>
                        <a:ea typeface="ＭＳ Ｐゴシック" pitchFamily="34" charset="-128"/>
                      </a:rPr>
                      <m:t>=</m:t>
                    </m:r>
                  </m:oMath>
                </a14:m>
                <a:r>
                  <a:rPr lang="en-US" dirty="0">
                    <a:solidFill>
                      <a:srgbClr val="C00000"/>
                    </a:solidFill>
                    <a:latin typeface="Cambria Math" panose="02040503050406030204" pitchFamily="18" charset="0"/>
                    <a:ea typeface="ＭＳ Ｐゴシック" pitchFamily="34" charset="-128"/>
                  </a:rPr>
                  <a:t>6.38</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ea typeface="ＭＳ Ｐゴシック" pitchFamily="34" charset="-128"/>
                      </a:rPr>
                      <m:t>𝑟</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.8</m:t>
                    </m:r>
                    <m:r>
                      <a:rPr lang="en-US"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𝐴</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.1</m:t>
                    </m:r>
                    <m:sSub>
                      <m:sSubPr>
                        <m:ctrlPr>
                          <a:rPr lang="en-US" i="1" smtClean="0">
                            <a:solidFill>
                              <a:schemeClr val="tx1"/>
                            </a:solidFill>
                            <a:latin typeface="Cambria Math" panose="02040503050406030204" pitchFamily="18" charset="0"/>
                            <a:ea typeface="ＭＳ Ｐゴシック" pitchFamily="34" charset="-128"/>
                          </a:rPr>
                        </m:ctrlPr>
                      </m:sSubPr>
                      <m:e>
                        <m:r>
                          <a:rPr lang="en-US" i="1">
                            <a:solidFill>
                              <a:schemeClr val="tx1"/>
                            </a:solidFill>
                            <a:latin typeface="Cambria Math" panose="02040503050406030204" pitchFamily="18" charset="0"/>
                            <a:ea typeface="ＭＳ Ｐゴシック" pitchFamily="34" charset="-128"/>
                          </a:rPr>
                          <m:t>𝑣</m:t>
                        </m:r>
                      </m:e>
                      <m:sub>
                        <m:r>
                          <a:rPr lang="en-US" b="0" i="1" smtClean="0">
                            <a:solidFill>
                              <a:schemeClr val="tx1"/>
                            </a:solidFill>
                            <a:latin typeface="Cambria Math" panose="02040503050406030204" pitchFamily="18" charset="0"/>
                            <a:ea typeface="ＭＳ Ｐゴシック" pitchFamily="34" charset="-128"/>
                          </a:rPr>
                          <m:t>1</m:t>
                        </m:r>
                      </m:sub>
                    </m:sSub>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𝐵</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𝑣</m:t>
                    </m:r>
                    <m:d>
                      <m:dPr>
                        <m:ctrlPr>
                          <a:rPr lang="en-US" i="1">
                            <a:solidFill>
                              <a:schemeClr val="tx1"/>
                            </a:solidFill>
                            <a:latin typeface="Cambria Math" panose="02040503050406030204" pitchFamily="18" charset="0"/>
                            <a:ea typeface="ＭＳ Ｐゴシック" pitchFamily="34" charset="-128"/>
                          </a:rPr>
                        </m:ctrlPr>
                      </m:dPr>
                      <m:e>
                        <m:r>
                          <a:rPr lang="en-US" b="0" i="1" smtClean="0">
                            <a:solidFill>
                              <a:schemeClr val="tx1"/>
                            </a:solidFill>
                            <a:latin typeface="Cambria Math" panose="02040503050406030204" pitchFamily="18" charset="0"/>
                            <a:ea typeface="ＭＳ Ｐゴシック" pitchFamily="34" charset="-128"/>
                          </a:rPr>
                          <m:t>𝐷</m:t>
                        </m:r>
                      </m:e>
                    </m:d>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1</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8</m:t>
                    </m:r>
                    <m:d>
                      <m:dPr>
                        <m:ctrlPr>
                          <a:rPr lang="en-US" b="0" i="1">
                            <a:solidFill>
                              <a:schemeClr val="tx1"/>
                            </a:solidFill>
                            <a:latin typeface="Cambria Math" panose="02040503050406030204" pitchFamily="18" charset="0"/>
                            <a:ea typeface="ＭＳ Ｐゴシック" pitchFamily="34" charset="-128"/>
                          </a:rPr>
                        </m:ctrlPr>
                      </m:dPr>
                      <m:e>
                        <m:r>
                          <a:rPr lang="en-US" i="1">
                            <a:solidFill>
                              <a:schemeClr val="tx1"/>
                            </a:solidFill>
                            <a:latin typeface="Cambria Math" panose="02040503050406030204" pitchFamily="18" charset="0"/>
                            <a:ea typeface="ＭＳ Ｐゴシック" pitchFamily="34" charset="-128"/>
                          </a:rPr>
                          <m:t>−10</m:t>
                        </m:r>
                      </m:e>
                    </m:d>
                    <m:r>
                      <a:rPr lang="en-US" i="1" smtClean="0">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smtClean="0">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3.8</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0</m:t>
                    </m:r>
                    <m:r>
                      <a:rPr lang="en-US" i="1">
                        <a:solidFill>
                          <a:schemeClr val="tx1"/>
                        </a:solidFill>
                        <a:latin typeface="Cambria Math" panose="02040503050406030204" pitchFamily="18" charset="0"/>
                        <a:ea typeface="ＭＳ Ｐゴシック" pitchFamily="34" charset="-128"/>
                      </a:rPr>
                      <m:t>.1⋅</m:t>
                    </m:r>
                    <m:r>
                      <a:rPr lang="en-US" b="0" i="1" smtClean="0">
                        <a:solidFill>
                          <a:schemeClr val="tx1"/>
                        </a:solidFill>
                        <a:latin typeface="Cambria Math" panose="02040503050406030204" pitchFamily="18" charset="0"/>
                        <a:ea typeface="ＭＳ Ｐゴシック" pitchFamily="34" charset="-128"/>
                      </a:rPr>
                      <m:t>10</m:t>
                    </m:r>
                    <m:r>
                      <a:rPr lang="en-US" i="1">
                        <a:solidFill>
                          <a:schemeClr val="tx1"/>
                        </a:solidFill>
                        <a:latin typeface="Cambria Math" panose="02040503050406030204" pitchFamily="18" charset="0"/>
                        <a:ea typeface="ＭＳ Ｐゴシック" pitchFamily="34" charset="-128"/>
                      </a:rPr>
                      <m:t>=</m:t>
                    </m:r>
                    <m:r>
                      <a:rPr lang="en-US" b="0" i="1" smtClean="0">
                        <a:solidFill>
                          <a:schemeClr val="tx1"/>
                        </a:solidFill>
                        <a:latin typeface="Cambria Math" panose="02040503050406030204" pitchFamily="18" charset="0"/>
                        <a:ea typeface="ＭＳ Ｐゴシック" pitchFamily="34" charset="-128"/>
                      </a:rPr>
                      <m:t>−7.62</m:t>
                    </m:r>
                  </m:oMath>
                </a14:m>
                <a:endParaRPr lang="en-US" i="1" dirty="0">
                  <a:solidFill>
                    <a:schemeClr val="tx1"/>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𝑑</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.8</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𝑣</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𝐷</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3.42</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4.86</m:t>
                            </m:r>
                            <m:r>
                              <a:rPr lang="en-US" i="1">
                                <a:latin typeface="Cambria Math" panose="02040503050406030204" pitchFamily="18" charset="0"/>
                              </a:rPr>
                              <m:t>,</m:t>
                            </m:r>
                            <m:r>
                              <a:rPr lang="en-US" b="0" i="1" smtClean="0">
                                <a:latin typeface="Cambria Math" panose="02040503050406030204" pitchFamily="18" charset="0"/>
                              </a:rPr>
                              <m:t> </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r>
                              <a:rPr lang="en-US" i="1">
                                <a:latin typeface="Cambria Math" panose="02040503050406030204" pitchFamily="18" charset="0"/>
                                <a:ea typeface="ＭＳ Ｐゴシック" pitchFamily="34" charset="-128"/>
                              </a:rPr>
                              <m:t>, </m:t>
                            </m:r>
                            <m:r>
                              <a:rPr lang="en-US" b="0" i="1" smtClean="0">
                                <a:latin typeface="Cambria Math" panose="02040503050406030204" pitchFamily="18" charset="0"/>
                                <a:ea typeface="ＭＳ Ｐゴシック" pitchFamily="34" charset="-128"/>
                              </a:rPr>
                              <m:t>3.06</m:t>
                            </m:r>
                          </m:e>
                        </m:d>
                      </m:e>
                    </m:func>
                    <m:r>
                      <a:rPr lang="en-US" i="1">
                        <a:latin typeface="Cambria Math" panose="02040503050406030204" pitchFamily="18" charset="0"/>
                      </a:rPr>
                      <m:t>=</m:t>
                    </m:r>
                    <m:r>
                      <a:rPr lang="en-US" b="0" i="1" smtClean="0">
                        <a:latin typeface="Cambria Math" panose="02040503050406030204" pitchFamily="18" charset="0"/>
                      </a:rPr>
                      <m:t>4.86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 </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2</m:t>
                    </m:r>
                    <m:r>
                      <a:rPr lang="en-US" b="0" i="1" smtClean="0">
                        <a:latin typeface="Cambria Math" panose="02040503050406030204" pitchFamily="18" charset="0"/>
                        <a:ea typeface="ＭＳ Ｐゴシック" pitchFamily="34" charset="-128"/>
                      </a:rPr>
                      <m:t>.8</m:t>
                    </m:r>
                  </m:oMath>
                </a14:m>
                <a:endParaRPr lang="en-US" i="1" dirty="0">
                  <a:latin typeface="Cambria Math" panose="02040503050406030204" pitchFamily="18" charset="0"/>
                  <a:ea typeface="ＭＳ Ｐゴシック" pitchFamily="34" charset="-128"/>
                </a:endParaRPr>
              </a:p>
              <a:p>
                <a:pPr lvl="1"/>
                <a14:m>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b="0" i="1" smtClean="0">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𝑟</m:t>
                        </m:r>
                      </m:e>
                    </m:d>
                    <m:r>
                      <a:rPr lang="en-US" b="0" i="0"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.8</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sSub>
                      <m:sSubPr>
                        <m:ctrlPr>
                          <a:rPr lang="en-US" i="1">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𝐵</m:t>
                        </m:r>
                      </m:e>
                    </m:d>
                    <m:r>
                      <a:rPr lang="en-US" i="1">
                        <a:solidFill>
                          <a:srgbClr val="C00000"/>
                        </a:solidFill>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0</m:t>
                    </m:r>
                    <m:r>
                      <a:rPr lang="en-US" i="1">
                        <a:solidFill>
                          <a:srgbClr val="C00000"/>
                        </a:solidFill>
                        <a:latin typeface="Cambria Math" panose="02040503050406030204" pitchFamily="18" charset="0"/>
                        <a:ea typeface="ＭＳ Ｐゴシック" pitchFamily="34" charset="-128"/>
                      </a:rPr>
                      <m:t>.8⋅</m:t>
                    </m:r>
                    <m:r>
                      <a:rPr lang="en-US" b="0" i="1" smtClean="0">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0</m:t>
                    </m:r>
                    <m:r>
                      <a:rPr lang="en-US" i="1" smtClean="0">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2</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𝑑</m:t>
                        </m:r>
                      </m:e>
                    </m:d>
                    <m:r>
                      <a:rPr lang="en-US" b="0" i="1" smtClean="0">
                        <a:latin typeface="Cambria Math" panose="02040503050406030204" pitchFamily="18" charset="0"/>
                      </a:rPr>
                      <m:t>=</m:t>
                    </m:r>
                    <m:r>
                      <a:rPr lang="en-US" i="1" smtClean="0">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sSub>
                      <m:sSubPr>
                        <m:ctrlPr>
                          <a:rPr lang="en-US" i="1" smtClean="0">
                            <a:solidFill>
                              <a:srgbClr val="C00000"/>
                            </a:solidFill>
                            <a:latin typeface="Cambria Math" panose="02040503050406030204" pitchFamily="18" charset="0"/>
                            <a:ea typeface="ＭＳ Ｐゴシック" pitchFamily="34" charset="-128"/>
                          </a:rPr>
                        </m:ctrlPr>
                      </m:sSubPr>
                      <m:e>
                        <m:r>
                          <a:rPr lang="en-US" b="0" i="1" smtClean="0">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b="0" i="1" smtClean="0">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9⋅3.8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b="0" i="1" smtClean="0">
                        <a:solidFill>
                          <a:srgbClr val="C00000"/>
                        </a:solidFill>
                        <a:latin typeface="Cambria Math" panose="02040503050406030204" pitchFamily="18" charset="0"/>
                        <a:ea typeface="ＭＳ Ｐゴシック" pitchFamily="34" charset="-128"/>
                      </a:rPr>
                      <m:t>6.38</m:t>
                    </m:r>
                    <m:r>
                      <a:rPr lang="en-US" i="1">
                        <a:latin typeface="Cambria Math" panose="02040503050406030204" pitchFamily="18" charset="0"/>
                        <a:ea typeface="ＭＳ Ｐゴシック" pitchFamily="34" charset="-128"/>
                      </a:rPr>
                      <m:t>=</m:t>
                    </m:r>
                    <m:r>
                      <a:rPr lang="en-US" i="1" smtClean="0">
                        <a:latin typeface="Cambria Math" panose="02040503050406030204" pitchFamily="18" charset="0"/>
                        <a:ea typeface="ＭＳ Ｐゴシック" pitchFamily="34" charset="-128"/>
                      </a:rPr>
                      <m:t>3</m:t>
                    </m:r>
                    <m:r>
                      <a:rPr lang="en-US" b="0" i="1" smtClean="0">
                        <a:latin typeface="Cambria Math" panose="02040503050406030204" pitchFamily="18" charset="0"/>
                        <a:ea typeface="ＭＳ Ｐゴシック" pitchFamily="34" charset="-128"/>
                      </a:rPr>
                      <m:t>.06</m:t>
                    </m:r>
                  </m:oMath>
                </a14:m>
                <a:endParaRPr lang="en-US" i="1" dirty="0">
                  <a:latin typeface="Cambria Math" panose="02040503050406030204" pitchFamily="18" charset="0"/>
                  <a:ea typeface="ＭＳ Ｐゴシック" pitchFamily="34" charset="-128"/>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e>
                    </m:d>
                    <m:r>
                      <a:rPr lang="en-US" i="1">
                        <a:latin typeface="Cambria Math" panose="02040503050406030204" pitchFamily="18" charset="0"/>
                        <a:ea typeface="ＭＳ Ｐゴシック" pitchFamily="34" charset="-128"/>
                      </a:rPr>
                      <m:t>=</m:t>
                    </m:r>
                    <m:limLow>
                      <m:limLowPr>
                        <m:ctrlPr>
                          <a:rPr lang="en-US" i="1">
                            <a:latin typeface="Cambria Math" panose="02040503050406030204" pitchFamily="18" charset="0"/>
                            <a:ea typeface="ＭＳ Ｐゴシック" pitchFamily="34" charset="-128"/>
                          </a:rPr>
                        </m:ctrlPr>
                      </m:limLowPr>
                      <m:e>
                        <m:r>
                          <m:rPr>
                            <m:sty m:val="p"/>
                          </m:rPr>
                          <a:rPr lang="en-US">
                            <a:latin typeface="Cambria Math" panose="02040503050406030204" pitchFamily="18" charset="0"/>
                            <a:ea typeface="ＭＳ Ｐゴシック" pitchFamily="34" charset="-128"/>
                          </a:rPr>
                          <m:t>max</m:t>
                        </m:r>
                      </m:e>
                      <m:lim>
                        <m:r>
                          <a:rPr lang="en-US" i="1">
                            <a:latin typeface="Cambria Math" panose="02040503050406030204" pitchFamily="18" charset="0"/>
                            <a:ea typeface="ＭＳ Ｐゴシック" pitchFamily="34" charset="-128"/>
                          </a:rPr>
                          <m:t>𝑎</m:t>
                        </m:r>
                      </m:lim>
                    </m:limLow>
                    <m:r>
                      <a:rPr lang="en-US" i="1">
                        <a:latin typeface="Cambria Math" panose="02040503050406030204" pitchFamily="18" charset="0"/>
                        <a:ea typeface="ＭＳ Ｐゴシック" pitchFamily="34" charset="-128"/>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func>
                      <m:funcPr>
                        <m:ctrlPr>
                          <a:rPr lang="en-US" i="1">
                            <a:latin typeface="Cambria Math" panose="02040503050406030204" pitchFamily="18" charset="0"/>
                            <a:ea typeface="ＭＳ Ｐゴシック" pitchFamily="34" charset="-128"/>
                          </a:rPr>
                        </m:ctrlPr>
                      </m:funcPr>
                      <m:fName>
                        <m:r>
                          <m:rPr>
                            <m:sty m:val="p"/>
                          </m:rPr>
                          <a:rPr lang="en-US">
                            <a:latin typeface="Cambria Math" panose="02040503050406030204" pitchFamily="18" charset="0"/>
                            <a:ea typeface="ＭＳ Ｐゴシック" pitchFamily="34" charset="-128"/>
                          </a:rPr>
                          <m:t>max</m:t>
                        </m:r>
                      </m:fName>
                      <m:e>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2.8, 4.</m:t>
                            </m:r>
                            <m:r>
                              <a:rPr lang="en-US" b="0" i="1" smtClean="0">
                                <a:latin typeface="Cambria Math" panose="02040503050406030204" pitchFamily="18" charset="0"/>
                                <a:ea typeface="ＭＳ Ｐゴシック" pitchFamily="34" charset="-128"/>
                              </a:rPr>
                              <m:t>8</m:t>
                            </m:r>
                            <m:r>
                              <a:rPr lang="en-US" i="1">
                                <a:latin typeface="Cambria Math" panose="02040503050406030204" pitchFamily="18" charset="0"/>
                                <a:ea typeface="ＭＳ Ｐゴシック" pitchFamily="34" charset="-128"/>
                              </a:rPr>
                              <m:t>6</m:t>
                            </m:r>
                            <m:r>
                              <a:rPr lang="en-US" i="1">
                                <a:latin typeface="Cambria Math" panose="02040503050406030204" pitchFamily="18" charset="0"/>
                              </a:rPr>
                              <m:t>, </m:t>
                            </m:r>
                            <m:r>
                              <a:rPr lang="en-US" i="1">
                                <a:latin typeface="Cambria Math" panose="02040503050406030204" pitchFamily="18" charset="0"/>
                                <a:ea typeface="ＭＳ Ｐゴシック" pitchFamily="34" charset="-128"/>
                              </a:rPr>
                              <m:t>3.0</m:t>
                            </m:r>
                            <m:r>
                              <a:rPr lang="en-US" b="0" i="1" smtClean="0">
                                <a:latin typeface="Cambria Math" panose="02040503050406030204" pitchFamily="18" charset="0"/>
                                <a:ea typeface="ＭＳ Ｐゴシック" pitchFamily="34" charset="-128"/>
                              </a:rPr>
                              <m:t>6</m:t>
                            </m:r>
                            <m:r>
                              <a:rPr lang="en-US" i="1">
                                <a:latin typeface="Cambria Math" panose="02040503050406030204" pitchFamily="18" charset="0"/>
                                <a:ea typeface="ＭＳ Ｐゴシック" pitchFamily="34" charset="-128"/>
                              </a:rPr>
                              <m:t> 3.0</m:t>
                            </m:r>
                            <m:r>
                              <a:rPr lang="en-US" b="0" i="1" smtClean="0">
                                <a:latin typeface="Cambria Math" panose="02040503050406030204" pitchFamily="18" charset="0"/>
                                <a:ea typeface="ＭＳ Ｐゴシック" pitchFamily="34" charset="-128"/>
                              </a:rPr>
                              <m:t>6</m:t>
                            </m:r>
                          </m:e>
                        </m:d>
                      </m:e>
                    </m:func>
                    <m:r>
                      <a:rPr lang="en-US" i="1">
                        <a:latin typeface="Cambria Math" panose="02040503050406030204" pitchFamily="18" charset="0"/>
                      </a:rPr>
                      <m:t>=4.</m:t>
                    </m:r>
                    <m:r>
                      <a:rPr lang="en-US" b="0" i="1" smtClean="0">
                        <a:latin typeface="Cambria Math" panose="02040503050406030204" pitchFamily="18" charset="0"/>
                      </a:rPr>
                      <m:t>8</m:t>
                    </m:r>
                    <m:r>
                      <a:rPr lang="en-US" i="1">
                        <a:latin typeface="Cambria Math" panose="02040503050406030204" pitchFamily="18" charset="0"/>
                      </a:rPr>
                      <m:t>6</m:t>
                    </m:r>
                  </m:oMath>
                </a14:m>
                <a:endParaRPr lang="en-US" sz="3100" dirty="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+1.0</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=−1+1.0⋅3.8=2.8</m:t>
                    </m:r>
                  </m:oMath>
                </a14:m>
                <a:endParaRPr lang="en-US" i="1" dirty="0">
                  <a:latin typeface="Cambria Math" panose="02040503050406030204" pitchFamily="18" charset="0"/>
                </a:endParaRPr>
              </a:p>
              <a:p>
                <a:pPr lvl="1"/>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𝑞</m:t>
                        </m:r>
                      </m:e>
                      <m:sub>
                        <m:r>
                          <a:rPr lang="en-US" i="1">
                            <a:solidFill>
                              <a:srgbClr val="C00000"/>
                            </a:solidFill>
                            <a:latin typeface="Cambria Math" panose="02040503050406030204" pitchFamily="18" charset="0"/>
                          </a:rPr>
                          <m:t>2</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𝐸</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𝑢</m:t>
                        </m:r>
                      </m:e>
                    </m:d>
                    <m:r>
                      <a:rPr lang="en-US">
                        <a:solidFill>
                          <a:srgbClr val="C00000"/>
                        </a:solidFill>
                        <a:latin typeface="Cambria Math" panose="02040503050406030204" pitchFamily="18" charset="0"/>
                      </a:rPr>
                      <m:t>=</m:t>
                    </m:r>
                    <m:r>
                      <a:rPr lang="en-US" i="1">
                        <a:solidFill>
                          <a:srgbClr val="C00000"/>
                        </a:solidFill>
                        <a:latin typeface="Cambria Math" panose="02040503050406030204" pitchFamily="18" charset="0"/>
                        <a:ea typeface="ＭＳ Ｐゴシック" pitchFamily="34" charset="-128"/>
                      </a:rPr>
                      <m:t>𝑟</m:t>
                    </m:r>
                    <m:r>
                      <a:rPr lang="en-US" i="1">
                        <a:solidFill>
                          <a:srgbClr val="C00000"/>
                        </a:solidFill>
                        <a:latin typeface="Cambria Math" panose="02040503050406030204" pitchFamily="18" charset="0"/>
                        <a:ea typeface="ＭＳ Ｐゴシック" pitchFamily="34" charset="-128"/>
                      </a:rPr>
                      <m:t>+0.8</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solidFill>
                          <a:srgbClr val="C00000"/>
                        </a:solidFill>
                        <a:latin typeface="Cambria Math" panose="02040503050406030204" pitchFamily="18" charset="0"/>
                        <a:ea typeface="ＭＳ Ｐゴシック" pitchFamily="34" charset="-128"/>
                      </a:rPr>
                      <m:t>+0.2</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i="1">
                            <a:solidFill>
                              <a:srgbClr val="C00000"/>
                            </a:solidFill>
                            <a:latin typeface="Cambria Math" panose="02040503050406030204" pitchFamily="18" charset="0"/>
                            <a:ea typeface="ＭＳ Ｐゴシック" pitchFamily="34" charset="-128"/>
                          </a:rPr>
                          <m:t>1</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𝐸</m:t>
                        </m:r>
                      </m:e>
                    </m:d>
                    <m:r>
                      <a:rPr lang="en-US" i="1">
                        <a:solidFill>
                          <a:srgbClr val="C00000"/>
                        </a:solidFill>
                        <a:latin typeface="Cambria Math" panose="02040503050406030204" pitchFamily="18" charset="0"/>
                        <a:ea typeface="ＭＳ Ｐゴシック" pitchFamily="34" charset="-128"/>
                      </a:rPr>
                      <m:t>=−1+0.8⋅6</m:t>
                    </m:r>
                    <m:r>
                      <a:rPr lang="en-US" b="0" i="1" smtClean="0">
                        <a:solidFill>
                          <a:srgbClr val="C00000"/>
                        </a:solidFill>
                        <a:latin typeface="Cambria Math" panose="02040503050406030204" pitchFamily="18" charset="0"/>
                        <a:ea typeface="ＭＳ Ｐゴシック" pitchFamily="34" charset="-128"/>
                      </a:rPr>
                      <m:t>.38</m:t>
                    </m:r>
                    <m:r>
                      <a:rPr lang="en-US" i="1">
                        <a:solidFill>
                          <a:srgbClr val="C00000"/>
                        </a:solidFill>
                        <a:latin typeface="Cambria Math" panose="02040503050406030204" pitchFamily="18" charset="0"/>
                        <a:ea typeface="ＭＳ Ｐゴシック" pitchFamily="34" charset="-128"/>
                      </a:rPr>
                      <m:t>+0.2⋅3.8=</m:t>
                    </m:r>
                    <m:r>
                      <a:rPr lang="en-US" b="0" i="1" smtClean="0">
                        <a:solidFill>
                          <a:srgbClr val="C00000"/>
                        </a:solidFill>
                        <a:latin typeface="Cambria Math" panose="02040503050406030204" pitchFamily="18" charset="0"/>
                        <a:ea typeface="ＭＳ Ｐゴシック" pitchFamily="34" charset="-128"/>
                      </a:rPr>
                      <m:t>4.86</m:t>
                    </m:r>
                  </m:oMath>
                </a14:m>
                <a:endParaRPr lang="en-US" i="1" dirty="0">
                  <a:solidFill>
                    <a:srgbClr val="C00000"/>
                  </a:solidFill>
                  <a:latin typeface="Cambria Math" panose="02040503050406030204" pitchFamily="18" charset="0"/>
                  <a:ea typeface="ＭＳ Ｐゴシック" pitchFamily="34" charset="-128"/>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𝑙</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𝑟</m:t>
                        </m:r>
                      </m:e>
                    </m:d>
                    <m:r>
                      <a:rPr lang="en-US">
                        <a:latin typeface="Cambria Math" panose="02040503050406030204" pitchFamily="18" charset="0"/>
                      </a:rPr>
                      <m:t>=</m:t>
                    </m:r>
                    <m:r>
                      <a:rPr lang="en-US" i="1">
                        <a:latin typeface="Cambria Math" panose="02040503050406030204" pitchFamily="18" charset="0"/>
                        <a:ea typeface="ＭＳ Ｐゴシック" pitchFamily="34" charset="-128"/>
                      </a:rPr>
                      <m:t>𝑟</m:t>
                    </m:r>
                    <m:r>
                      <a:rPr lang="en-US" i="1">
                        <a:latin typeface="Cambria Math" panose="02040503050406030204" pitchFamily="18" charset="0"/>
                        <a:ea typeface="ＭＳ Ｐゴシック" pitchFamily="34" charset="-128"/>
                      </a:rPr>
                      <m:t>+0.9</m:t>
                    </m:r>
                    <m:sSub>
                      <m:sSubPr>
                        <m:ctrlPr>
                          <a:rPr lang="en-US" i="1">
                            <a:latin typeface="Cambria Math" panose="02040503050406030204" pitchFamily="18" charset="0"/>
                            <a:ea typeface="ＭＳ Ｐゴシック" pitchFamily="34" charset="-128"/>
                          </a:rPr>
                        </m:ctrlPr>
                      </m:sSubPr>
                      <m:e>
                        <m:r>
                          <a:rPr lang="en-US" i="1">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1</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b="0" i="1" smtClean="0">
                        <a:latin typeface="Cambria Math" panose="02040503050406030204" pitchFamily="18" charset="0"/>
                        <a:ea typeface="ＭＳ Ｐゴシック" pitchFamily="34" charset="-128"/>
                      </a:rPr>
                      <m:t>.1</m:t>
                    </m:r>
                    <m:sSub>
                      <m:sSubPr>
                        <m:ctrlPr>
                          <a:rPr lang="en-US" i="1">
                            <a:solidFill>
                              <a:srgbClr val="C00000"/>
                            </a:solidFill>
                            <a:latin typeface="Cambria Math" panose="02040503050406030204" pitchFamily="18" charset="0"/>
                            <a:ea typeface="ＭＳ Ｐゴシック" pitchFamily="34" charset="-128"/>
                          </a:rPr>
                        </m:ctrlPr>
                      </m:sSubPr>
                      <m:e>
                        <m:r>
                          <a:rPr lang="en-US" i="1">
                            <a:solidFill>
                              <a:srgbClr val="C00000"/>
                            </a:solidFill>
                            <a:latin typeface="Cambria Math" panose="02040503050406030204" pitchFamily="18" charset="0"/>
                            <a:ea typeface="ＭＳ Ｐゴシック" pitchFamily="34" charset="-128"/>
                          </a:rPr>
                          <m:t>𝑣</m:t>
                        </m:r>
                      </m:e>
                      <m:sub>
                        <m:r>
                          <a:rPr lang="en-US" b="0" i="1" smtClean="0">
                            <a:solidFill>
                              <a:srgbClr val="C00000"/>
                            </a:solidFill>
                            <a:latin typeface="Cambria Math" panose="02040503050406030204" pitchFamily="18" charset="0"/>
                            <a:ea typeface="ＭＳ Ｐゴシック" pitchFamily="34" charset="-128"/>
                          </a:rPr>
                          <m:t>2</m:t>
                        </m:r>
                      </m:sub>
                    </m:sSub>
                    <m:d>
                      <m:dPr>
                        <m:ctrlPr>
                          <a:rPr lang="en-US" i="1">
                            <a:solidFill>
                              <a:srgbClr val="C00000"/>
                            </a:solidFill>
                            <a:latin typeface="Cambria Math" panose="02040503050406030204" pitchFamily="18" charset="0"/>
                            <a:ea typeface="ＭＳ Ｐゴシック" pitchFamily="34" charset="-128"/>
                          </a:rPr>
                        </m:ctrlPr>
                      </m:dPr>
                      <m:e>
                        <m:r>
                          <a:rPr lang="en-US" i="1">
                            <a:solidFill>
                              <a:srgbClr val="C00000"/>
                            </a:solidFill>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=−1+0.9⋅</m:t>
                    </m:r>
                    <m:r>
                      <a:rPr lang="en-US" b="0" i="1" smtClean="0">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0</m:t>
                    </m:r>
                    <m:r>
                      <a:rPr lang="en-US" i="1">
                        <a:latin typeface="Cambria Math" panose="02040503050406030204" pitchFamily="18" charset="0"/>
                        <a:ea typeface="ＭＳ Ｐゴシック" pitchFamily="34" charset="-128"/>
                      </a:rPr>
                      <m:t>.1⋅</m:t>
                    </m:r>
                    <m:r>
                      <a:rPr lang="en-US" i="1">
                        <a:solidFill>
                          <a:srgbClr val="C00000"/>
                        </a:solidFill>
                        <a:latin typeface="Cambria Math" panose="02040503050406030204" pitchFamily="18" charset="0"/>
                        <a:ea typeface="ＭＳ Ｐゴシック" pitchFamily="34" charset="-128"/>
                      </a:rPr>
                      <m:t>6</m:t>
                    </m:r>
                    <m:r>
                      <a:rPr lang="en-US" b="0" i="1" smtClean="0">
                        <a:solidFill>
                          <a:srgbClr val="C00000"/>
                        </a:solidFill>
                        <a:latin typeface="Cambria Math" panose="02040503050406030204" pitchFamily="18" charset="0"/>
                        <a:ea typeface="ＭＳ Ｐゴシック" pitchFamily="34" charset="-128"/>
                      </a:rPr>
                      <m:t>.38</m:t>
                    </m:r>
                    <m:r>
                      <a:rPr lang="en-US" i="1">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3.06</m:t>
                    </m:r>
                  </m:oMath>
                </a14:m>
                <a:endParaRPr lang="en-US" i="1" dirty="0">
                  <a:latin typeface="Cambria Math" panose="02040503050406030204" pitchFamily="18" charset="0"/>
                  <a:ea typeface="ＭＳ Ｐゴシック" pitchFamily="34" charset="-128"/>
                </a:endParaRPr>
              </a:p>
              <a:p>
                <a:r>
                  <a:rPr lang="en-US" dirty="0"/>
                  <a:t>After 2</a:t>
                </a:r>
                <a:r>
                  <a:rPr lang="en-US" baseline="30000" dirty="0"/>
                  <a:t>nd</a:t>
                </a:r>
                <a:r>
                  <a:rPr lang="en-US" dirty="0"/>
                  <a:t> iteration: </a:t>
                </a:r>
                <a14:m>
                  <m:oMath xmlns:m="http://schemas.openxmlformats.org/officeDocument/2006/math">
                    <m:sSub>
                      <m:sSubPr>
                        <m:ctrlPr>
                          <a:rPr lang="en-US"/>
                        </m:ctrlPr>
                      </m:sSubPr>
                      <m:e>
                        <m:r>
                          <a:rPr lang="en-US"/>
                          <m:t>𝑉</m:t>
                        </m:r>
                      </m:e>
                      <m:sub>
                        <m:r>
                          <a:rPr lang="en-US"/>
                          <m:t>𝜋</m:t>
                        </m:r>
                      </m:sub>
                    </m:sSub>
                    <m:d>
                      <m:dPr>
                        <m:ctrlPr>
                          <a:rPr lang="en-US"/>
                        </m:ctrlPr>
                      </m:dPr>
                      <m:e>
                        <m:r>
                          <a:rPr lang="en-US"/>
                          <m:t>𝐶</m:t>
                        </m:r>
                      </m:e>
                    </m:d>
                    <m:r>
                      <a:rPr lang="en-US"/>
                      <m:t>=6.38, </m:t>
                    </m:r>
                    <m:sSub>
                      <m:sSubPr>
                        <m:ctrlPr>
                          <a:rPr lang="en-US"/>
                        </m:ctrlPr>
                      </m:sSubPr>
                      <m:e>
                        <m:r>
                          <a:rPr lang="en-US"/>
                          <m:t>𝑉</m:t>
                        </m:r>
                      </m:e>
                      <m:sub>
                        <m:r>
                          <a:rPr lang="en-US"/>
                          <m:t>𝜋</m:t>
                        </m:r>
                      </m:sub>
                    </m:sSub>
                    <m:d>
                      <m:dPr>
                        <m:ctrlPr>
                          <a:rPr lang="en-US"/>
                        </m:ctrlPr>
                      </m:dPr>
                      <m:e>
                        <m:r>
                          <a:rPr lang="en-US"/>
                          <m:t>𝐵</m:t>
                        </m:r>
                      </m:e>
                    </m:d>
                    <m:r>
                      <a:rPr lang="en-US"/>
                      <m:t>=4.86,</m:t>
                    </m:r>
                  </m:oMath>
                </a14:m>
                <a:r>
                  <a:rPr lang="en-US" dirty="0"/>
                  <a:t> </a:t>
                </a:r>
                <a14:m>
                  <m:oMath xmlns:m="http://schemas.openxmlformats.org/officeDocument/2006/math">
                    <m:sSub>
                      <m:sSubPr>
                        <m:ctrlPr>
                          <a:rPr lang="en-US"/>
                        </m:ctrlPr>
                      </m:sSubPr>
                      <m:e>
                        <m:r>
                          <a:rPr lang="en-US"/>
                          <m:t>𝑉</m:t>
                        </m:r>
                      </m:e>
                      <m:sub>
                        <m:r>
                          <a:rPr lang="en-US"/>
                          <m:t>𝜋</m:t>
                        </m:r>
                      </m:sub>
                    </m:sSub>
                    <m:d>
                      <m:dPr>
                        <m:ctrlPr>
                          <a:rPr lang="en-US"/>
                        </m:ctrlPr>
                      </m:dPr>
                      <m:e>
                        <m:r>
                          <a:rPr lang="en-US"/>
                          <m:t>𝐸</m:t>
                        </m:r>
                      </m:e>
                    </m:d>
                    <m:r>
                      <a:rPr lang="en-US"/>
                      <m:t>=</m:t>
                    </m:r>
                    <m:r>
                      <a:rPr lang="en-US"/>
                      <m:t>4.86</m:t>
                    </m:r>
                  </m:oMath>
                </a14:m>
                <a:endParaRPr lang="en-US" dirty="0"/>
              </a:p>
            </p:txBody>
          </p:sp>
        </mc:Choice>
        <mc:Fallback>
          <p:sp>
            <p:nvSpPr>
              <p:cNvPr id="29" name="Content Placeholder 2">
                <a:extLst>
                  <a:ext uri="{FF2B5EF4-FFF2-40B4-BE49-F238E27FC236}">
                    <a16:creationId xmlns:a16="http://schemas.microsoft.com/office/drawing/2014/main" id="{DB8E6228-5688-4480-97E1-C354C40D1C22}"/>
                  </a:ext>
                </a:extLst>
              </p:cNvPr>
              <p:cNvSpPr>
                <a:spLocks noGrp="1" noRot="1" noChangeAspect="1" noMove="1" noResize="1" noEditPoints="1" noAdjustHandles="1" noChangeArrowheads="1" noChangeShapeType="1" noTextEdit="1"/>
              </p:cNvSpPr>
              <p:nvPr>
                <p:ph idx="1"/>
              </p:nvPr>
            </p:nvSpPr>
            <p:spPr>
              <a:xfrm>
                <a:off x="76199" y="2517084"/>
                <a:ext cx="8915377" cy="4493316"/>
              </a:xfrm>
              <a:blipFill>
                <a:blip r:embed="rId3"/>
                <a:stretch>
                  <a:fillRect l="-205" t="-8548"/>
                </a:stretch>
              </a:blipFill>
            </p:spPr>
            <p:txBody>
              <a:bodyPr/>
              <a:lstStyle/>
              <a:p>
                <a:r>
                  <a:rPr lang="en-SE">
                    <a:noFill/>
                  </a:rPr>
                  <a:t> </a:t>
                </a:r>
              </a:p>
            </p:txBody>
          </p:sp>
        </mc:Fallback>
      </mc:AlternateContent>
      <p:graphicFrame>
        <p:nvGraphicFramePr>
          <p:cNvPr id="11" name="Table 10">
            <a:extLst>
              <a:ext uri="{FF2B5EF4-FFF2-40B4-BE49-F238E27FC236}">
                <a16:creationId xmlns:a16="http://schemas.microsoft.com/office/drawing/2014/main" id="{40D54483-CEAA-4EC3-B264-DD76395869AD}"/>
              </a:ext>
            </a:extLst>
          </p:cNvPr>
          <p:cNvGraphicFramePr>
            <a:graphicFrameLocks noGrp="1"/>
          </p:cNvGraphicFramePr>
          <p:nvPr/>
        </p:nvGraphicFramePr>
        <p:xfrm>
          <a:off x="3571875" y="53340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1A78966F-D02D-441C-8AF6-E105742EB822}"/>
              </a:ext>
            </a:extLst>
          </p:cNvPr>
          <p:cNvSpPr/>
          <p:nvPr/>
        </p:nvSpPr>
        <p:spPr>
          <a:xfrm>
            <a:off x="5013813" y="12565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p:sp>
        <p:nvSpPr>
          <p:cNvPr id="13" name="Rectangle 12">
            <a:extLst>
              <a:ext uri="{FF2B5EF4-FFF2-40B4-BE49-F238E27FC236}">
                <a16:creationId xmlns:a16="http://schemas.microsoft.com/office/drawing/2014/main" id="{DD659970-B99C-4031-9C57-01CA82F8F108}"/>
              </a:ext>
            </a:extLst>
          </p:cNvPr>
          <p:cNvSpPr/>
          <p:nvPr/>
        </p:nvSpPr>
        <p:spPr>
          <a:xfrm>
            <a:off x="4341201" y="6279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alatino"/>
              <a:cs typeface="Palatino"/>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EAE14C-EF66-4ADE-B630-611712A9C577}"/>
                  </a:ext>
                </a:extLst>
              </p:cNvPr>
              <p:cNvSpPr txBox="1"/>
              <p:nvPr/>
            </p:nvSpPr>
            <p:spPr>
              <a:xfrm>
                <a:off x="4997938" y="1462918"/>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4" name="TextBox 13">
                <a:extLst>
                  <a:ext uri="{FF2B5EF4-FFF2-40B4-BE49-F238E27FC236}">
                    <a16:creationId xmlns:a16="http://schemas.microsoft.com/office/drawing/2014/main" id="{F6EAE14C-EF66-4ADE-B630-611712A9C577}"/>
                  </a:ext>
                </a:extLst>
              </p:cNvPr>
              <p:cNvSpPr txBox="1">
                <a:spLocks noRot="1" noChangeAspect="1" noMove="1" noResize="1" noEditPoints="1" noAdjustHandles="1" noChangeArrowheads="1" noChangeShapeType="1" noTextEdit="1"/>
              </p:cNvSpPr>
              <p:nvPr/>
            </p:nvSpPr>
            <p:spPr>
              <a:xfrm>
                <a:off x="4997938" y="1462918"/>
                <a:ext cx="685800" cy="307777"/>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0DB46B-D3D7-42BC-B961-B8E72191D722}"/>
                  </a:ext>
                </a:extLst>
              </p:cNvPr>
              <p:cNvSpPr txBox="1"/>
              <p:nvPr/>
            </p:nvSpPr>
            <p:spPr>
              <a:xfrm>
                <a:off x="4312138" y="850632"/>
                <a:ext cx="68580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cs typeface="Palatino"/>
                        </a:rPr>
                        <m:t>−10</m:t>
                      </m:r>
                    </m:oMath>
                  </m:oMathPara>
                </a14:m>
                <a:endParaRPr lang="en-US" sz="1400" dirty="0">
                  <a:solidFill>
                    <a:srgbClr val="FF0000"/>
                  </a:solidFill>
                  <a:latin typeface="Palatino"/>
                  <a:cs typeface="Palatino"/>
                </a:endParaRPr>
              </a:p>
            </p:txBody>
          </p:sp>
        </mc:Choice>
        <mc:Fallback xmlns="">
          <p:sp>
            <p:nvSpPr>
              <p:cNvPr id="15" name="TextBox 14">
                <a:extLst>
                  <a:ext uri="{FF2B5EF4-FFF2-40B4-BE49-F238E27FC236}">
                    <a16:creationId xmlns:a16="http://schemas.microsoft.com/office/drawing/2014/main" id="{140DB46B-D3D7-42BC-B961-B8E72191D722}"/>
                  </a:ext>
                </a:extLst>
              </p:cNvPr>
              <p:cNvSpPr txBox="1">
                <a:spLocks noRot="1" noChangeAspect="1" noMove="1" noResize="1" noEditPoints="1" noAdjustHandles="1" noChangeArrowheads="1" noChangeShapeType="1" noTextEdit="1"/>
              </p:cNvSpPr>
              <p:nvPr/>
            </p:nvSpPr>
            <p:spPr>
              <a:xfrm>
                <a:off x="4312138" y="850632"/>
                <a:ext cx="685800" cy="307777"/>
              </a:xfrm>
              <a:prstGeom prst="rect">
                <a:avLst/>
              </a:prstGeom>
              <a:blipFill>
                <a:blip r:embed="rId5"/>
                <a:stretch>
                  <a:fillRect/>
                </a:stretch>
              </a:blipFill>
            </p:spPr>
            <p:txBody>
              <a:bodyPr/>
              <a:lstStyle/>
              <a:p>
                <a:r>
                  <a:rPr lang="en-SE">
                    <a:noFill/>
                  </a:rPr>
                  <a:t> </a:t>
                </a:r>
              </a:p>
            </p:txBody>
          </p:sp>
        </mc:Fallback>
      </mc:AlternateContent>
      <p:pic>
        <p:nvPicPr>
          <p:cNvPr id="3" name="Picture 2">
            <a:extLst>
              <a:ext uri="{FF2B5EF4-FFF2-40B4-BE49-F238E27FC236}">
                <a16:creationId xmlns:a16="http://schemas.microsoft.com/office/drawing/2014/main" id="{AD05F54A-C327-4286-B4FB-CD4797DC77CA}"/>
              </a:ext>
            </a:extLst>
          </p:cNvPr>
          <p:cNvPicPr>
            <a:picLocks noChangeAspect="1"/>
          </p:cNvPicPr>
          <p:nvPr/>
        </p:nvPicPr>
        <p:blipFill>
          <a:blip r:embed="rId6"/>
          <a:stretch>
            <a:fillRect/>
          </a:stretch>
        </p:blipFill>
        <p:spPr>
          <a:xfrm>
            <a:off x="6705600" y="500192"/>
            <a:ext cx="2301852" cy="1974412"/>
          </a:xfrm>
          <a:prstGeom prst="rect">
            <a:avLst/>
          </a:prstGeom>
        </p:spPr>
      </p:pic>
      <p:sp>
        <p:nvSpPr>
          <p:cNvPr id="10" name="TextBox 9">
            <a:extLst>
              <a:ext uri="{FF2B5EF4-FFF2-40B4-BE49-F238E27FC236}">
                <a16:creationId xmlns:a16="http://schemas.microsoft.com/office/drawing/2014/main" id="{A6F7F98C-D331-46A8-8B7E-21DF9B882F65}"/>
              </a:ext>
            </a:extLst>
          </p:cNvPr>
          <p:cNvSpPr txBox="1"/>
          <p:nvPr/>
        </p:nvSpPr>
        <p:spPr>
          <a:xfrm>
            <a:off x="7848600" y="792162"/>
            <a:ext cx="617477" cy="307777"/>
          </a:xfrm>
          <a:prstGeom prst="rect">
            <a:avLst/>
          </a:prstGeom>
          <a:noFill/>
        </p:spPr>
        <p:txBody>
          <a:bodyPr wrap="none" rtlCol="0">
            <a:spAutoFit/>
          </a:bodyPr>
          <a:lstStyle/>
          <a:p>
            <a:r>
              <a:rPr lang="en-US" sz="1400" dirty="0"/>
              <a:t>BF=4</a:t>
            </a:r>
            <a:endParaRPr lang="en-SE" sz="1400" dirty="0"/>
          </a:p>
        </p:txBody>
      </p:sp>
      <p:sp>
        <p:nvSpPr>
          <p:cNvPr id="16" name="TextBox 15">
            <a:extLst>
              <a:ext uri="{FF2B5EF4-FFF2-40B4-BE49-F238E27FC236}">
                <a16:creationId xmlns:a16="http://schemas.microsoft.com/office/drawing/2014/main" id="{72FDAC02-31FC-40F8-AE19-40F36CEAEA99}"/>
              </a:ext>
            </a:extLst>
          </p:cNvPr>
          <p:cNvSpPr txBox="1"/>
          <p:nvPr/>
        </p:nvSpPr>
        <p:spPr>
          <a:xfrm>
            <a:off x="8087593" y="1278668"/>
            <a:ext cx="617477" cy="307777"/>
          </a:xfrm>
          <a:prstGeom prst="rect">
            <a:avLst/>
          </a:prstGeom>
          <a:noFill/>
        </p:spPr>
        <p:txBody>
          <a:bodyPr wrap="none" rtlCol="0">
            <a:spAutoFit/>
          </a:bodyPr>
          <a:lstStyle/>
          <a:p>
            <a:r>
              <a:rPr lang="en-US" sz="1400" dirty="0"/>
              <a:t>BF=3</a:t>
            </a:r>
            <a:endParaRPr lang="en-SE" sz="1400" dirty="0"/>
          </a:p>
        </p:txBody>
      </p:sp>
      <p:sp>
        <p:nvSpPr>
          <p:cNvPr id="17" name="Slide Number Placeholder 3">
            <a:extLst>
              <a:ext uri="{FF2B5EF4-FFF2-40B4-BE49-F238E27FC236}">
                <a16:creationId xmlns:a16="http://schemas.microsoft.com/office/drawing/2014/main" id="{8C932F35-E4E8-4D56-8984-C9D6E445189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56</a:t>
            </a:fld>
            <a:endParaRPr lang="en-US" altLang="zh-CN" dirty="0"/>
          </a:p>
        </p:txBody>
      </p:sp>
      <p:sp>
        <p:nvSpPr>
          <p:cNvPr id="18" name="TextBox 17">
            <a:extLst>
              <a:ext uri="{FF2B5EF4-FFF2-40B4-BE49-F238E27FC236}">
                <a16:creationId xmlns:a16="http://schemas.microsoft.com/office/drawing/2014/main" id="{DC6B8E2E-A7E4-4947-9AF1-D3F927760CA4}"/>
              </a:ext>
            </a:extLst>
          </p:cNvPr>
          <p:cNvSpPr txBox="1"/>
          <p:nvPr/>
        </p:nvSpPr>
        <p:spPr>
          <a:xfrm>
            <a:off x="3625968" y="1540849"/>
            <a:ext cx="583814" cy="338554"/>
          </a:xfrm>
          <a:prstGeom prst="rect">
            <a:avLst/>
          </a:prstGeom>
          <a:noFill/>
        </p:spPr>
        <p:txBody>
          <a:bodyPr wrap="none" rtlCol="0">
            <a:spAutoFit/>
          </a:bodyPr>
          <a:lstStyle/>
          <a:p>
            <a:r>
              <a:rPr lang="en-US" sz="1600" dirty="0"/>
              <a:t>4.86</a:t>
            </a:r>
            <a:endParaRPr lang="en-SE" sz="1600" dirty="0"/>
          </a:p>
        </p:txBody>
      </p:sp>
      <p:sp>
        <p:nvSpPr>
          <p:cNvPr id="19" name="TextBox 18">
            <a:extLst>
              <a:ext uri="{FF2B5EF4-FFF2-40B4-BE49-F238E27FC236}">
                <a16:creationId xmlns:a16="http://schemas.microsoft.com/office/drawing/2014/main" id="{E815E4CC-A72A-49DD-84F9-30CAD7A17EC3}"/>
              </a:ext>
            </a:extLst>
          </p:cNvPr>
          <p:cNvSpPr txBox="1"/>
          <p:nvPr/>
        </p:nvSpPr>
        <p:spPr>
          <a:xfrm>
            <a:off x="4277894" y="2171817"/>
            <a:ext cx="583814" cy="338554"/>
          </a:xfrm>
          <a:prstGeom prst="rect">
            <a:avLst/>
          </a:prstGeom>
          <a:noFill/>
        </p:spPr>
        <p:txBody>
          <a:bodyPr wrap="none" rtlCol="0">
            <a:spAutoFit/>
          </a:bodyPr>
          <a:lstStyle/>
          <a:p>
            <a:r>
              <a:rPr lang="en-US" sz="1600" dirty="0"/>
              <a:t>4.86</a:t>
            </a:r>
            <a:endParaRPr lang="en-SE" sz="1600" dirty="0"/>
          </a:p>
        </p:txBody>
      </p:sp>
      <p:sp>
        <p:nvSpPr>
          <p:cNvPr id="20" name="TextBox 19">
            <a:extLst>
              <a:ext uri="{FF2B5EF4-FFF2-40B4-BE49-F238E27FC236}">
                <a16:creationId xmlns:a16="http://schemas.microsoft.com/office/drawing/2014/main" id="{1799EE50-2B97-45E7-8D79-B5293C50F133}"/>
              </a:ext>
            </a:extLst>
          </p:cNvPr>
          <p:cNvSpPr txBox="1"/>
          <p:nvPr/>
        </p:nvSpPr>
        <p:spPr>
          <a:xfrm>
            <a:off x="4287684" y="1540849"/>
            <a:ext cx="583814" cy="338554"/>
          </a:xfrm>
          <a:prstGeom prst="rect">
            <a:avLst/>
          </a:prstGeom>
          <a:noFill/>
        </p:spPr>
        <p:txBody>
          <a:bodyPr wrap="none" rtlCol="0">
            <a:spAutoFit/>
          </a:bodyPr>
          <a:lstStyle/>
          <a:p>
            <a:r>
              <a:rPr lang="en-US" sz="1600" dirty="0"/>
              <a:t>6.38</a:t>
            </a:r>
            <a:endParaRPr lang="en-SE" sz="1600" dirty="0"/>
          </a:p>
        </p:txBody>
      </p:sp>
    </p:spTree>
    <p:extLst>
      <p:ext uri="{BB962C8B-B14F-4D97-AF65-F5344CB8AC3E}">
        <p14:creationId xmlns:p14="http://schemas.microsoft.com/office/powerpoint/2010/main" val="1413538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1503-79FA-418B-A87C-B0B0D15BD12A}"/>
              </a:ext>
            </a:extLst>
          </p:cNvPr>
          <p:cNvSpPr>
            <a:spLocks noGrp="1"/>
          </p:cNvSpPr>
          <p:nvPr>
            <p:ph type="title"/>
          </p:nvPr>
        </p:nvSpPr>
        <p:spPr>
          <a:xfrm>
            <a:off x="152400" y="274638"/>
            <a:ext cx="8763000" cy="718280"/>
          </a:xfrm>
        </p:spPr>
        <p:txBody>
          <a:bodyPr/>
          <a:lstStyle/>
          <a:p>
            <a:r>
              <a:rPr lang="en-US" sz="3200" dirty="0"/>
              <a:t>Value Iteration w. </a:t>
            </a:r>
            <a:r>
              <a:rPr lang="en-US" sz="3200" dirty="0" err="1"/>
              <a:t>Sto</a:t>
            </a:r>
            <a:r>
              <a:rPr lang="en-US" sz="3200" dirty="0"/>
              <a:t> Env: after Convergence</a:t>
            </a:r>
            <a:endParaRPr lang="en-SE"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FB035A-6BBD-4769-8A62-B1EC977BDBCA}"/>
                  </a:ext>
                </a:extLst>
              </p:cNvPr>
              <p:cNvSpPr>
                <a:spLocks noGrp="1"/>
              </p:cNvSpPr>
              <p:nvPr>
                <p:ph idx="1"/>
              </p:nvPr>
            </p:nvSpPr>
            <p:spPr>
              <a:xfrm>
                <a:off x="0" y="938190"/>
                <a:ext cx="8712199" cy="2242063"/>
              </a:xfrm>
            </p:spPr>
            <p:txBody>
              <a:bodyPr>
                <a:normAutofit fontScale="55000" lnSpcReduction="20000"/>
              </a:bodyPr>
              <a:lstStyle/>
              <a:p>
                <a:r>
                  <a:rPr lang="en-US" dirty="0">
                    <a:ea typeface="ＭＳ Ｐゴシック" pitchFamily="34" charset="-128"/>
                  </a:rPr>
                  <a:t>Value functions </a:t>
                </a:r>
                <a14:m>
                  <m:oMath xmlns:m="http://schemas.openxmlformats.org/officeDocument/2006/math">
                    <m:sSub>
                      <m:sSubPr>
                        <m:ctrlPr>
                          <a:rPr lang="en-US" b="0" i="1" smtClean="0">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b="0" i="1" smtClean="0">
                            <a:latin typeface="Cambria Math" panose="02040503050406030204" pitchFamily="18" charset="0"/>
                            <a:ea typeface="ＭＳ Ｐゴシック" pitchFamily="34" charset="-128"/>
                          </a:rPr>
                          <m:t>∗</m:t>
                        </m:r>
                      </m:sub>
                    </m:sSub>
                    <m:r>
                      <a:rPr lang="en-US" b="0" i="1" smtClean="0">
                        <a:latin typeface="Cambria Math" panose="02040503050406030204" pitchFamily="18" charset="0"/>
                        <a:ea typeface="ＭＳ Ｐゴシック" pitchFamily="34" charset="-128"/>
                      </a:rPr>
                      <m:t>(</m:t>
                    </m:r>
                    <m:r>
                      <a:rPr lang="en-US" b="0" i="1" smtClean="0">
                        <a:latin typeface="Cambria Math" panose="02040503050406030204" pitchFamily="18" charset="0"/>
                        <a:ea typeface="ＭＳ Ｐゴシック" pitchFamily="34" charset="-128"/>
                      </a:rPr>
                      <m:t>𝑠</m:t>
                    </m:r>
                    <m:r>
                      <a:rPr lang="en-US" b="0" i="1" smtClean="0">
                        <a:latin typeface="Cambria Math" panose="02040503050406030204" pitchFamily="18" charset="0"/>
                        <a:ea typeface="ＭＳ Ｐゴシック" pitchFamily="34" charset="-128"/>
                      </a:rPr>
                      <m:t>)</m:t>
                    </m:r>
                  </m:oMath>
                </a14:m>
                <a:r>
                  <a:rPr lang="en-US" dirty="0">
                    <a:ea typeface="ＭＳ Ｐゴシック" pitchFamily="34" charset="-128"/>
                  </a:rPr>
                  <a:t> converge after 6 iterations (the 7</a:t>
                </a:r>
                <a:r>
                  <a:rPr lang="en-US" baseline="30000" dirty="0">
                    <a:ea typeface="ＭＳ Ｐゴシック" pitchFamily="34" charset="-128"/>
                  </a:rPr>
                  <a:t>th</a:t>
                </a:r>
                <a:r>
                  <a:rPr lang="en-US" dirty="0">
                    <a:ea typeface="ＭＳ Ｐゴシック" pitchFamily="34" charset="-128"/>
                  </a:rPr>
                  <a:t> iteration returns the same values rounded at 2 digits after decimal point), with </a:t>
                </a:r>
                <a14:m>
                  <m:oMath xmlns:m="http://schemas.openxmlformats.org/officeDocument/2006/math">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𝐶</m:t>
                        </m:r>
                      </m:e>
                    </m:d>
                    <m:r>
                      <a:rPr lang="en-US" i="1">
                        <a:latin typeface="Cambria Math" panose="02040503050406030204" pitchFamily="18" charset="0"/>
                        <a:ea typeface="ＭＳ Ｐゴシック" pitchFamily="34" charset="-128"/>
                      </a:rPr>
                      <m:t>=6.53,</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𝐵</m:t>
                        </m:r>
                      </m:e>
                    </m:d>
                    <m:r>
                      <a:rPr lang="en-US" i="1">
                        <a:latin typeface="Cambria Math" panose="02040503050406030204" pitchFamily="18" charset="0"/>
                        <a:ea typeface="ＭＳ Ｐゴシック" pitchFamily="34" charset="-128"/>
                      </a:rPr>
                      <m:t>=</m:t>
                    </m:r>
                    <m:sSub>
                      <m:sSubPr>
                        <m:ctrlPr>
                          <a:rPr lang="en-US" i="1">
                            <a:latin typeface="Cambria Math" panose="02040503050406030204" pitchFamily="18" charset="0"/>
                            <a:ea typeface="ＭＳ Ｐゴシック" pitchFamily="34" charset="-128"/>
                          </a:rPr>
                        </m:ctrlPr>
                      </m:sSubPr>
                      <m:e>
                        <m:r>
                          <a:rPr lang="en-US" b="0" i="1" smtClean="0">
                            <a:latin typeface="Cambria Math" panose="02040503050406030204" pitchFamily="18" charset="0"/>
                            <a:ea typeface="ＭＳ Ｐゴシック" pitchFamily="34" charset="-128"/>
                          </a:rPr>
                          <m:t>𝑣</m:t>
                        </m:r>
                      </m:e>
                      <m:sub>
                        <m:r>
                          <a:rPr lang="en-US" i="1">
                            <a:latin typeface="Cambria Math" panose="02040503050406030204" pitchFamily="18" charset="0"/>
                            <a:ea typeface="ＭＳ Ｐゴシック" pitchFamily="34" charset="-128"/>
                          </a:rPr>
                          <m:t>∗</m:t>
                        </m:r>
                      </m:sub>
                    </m:sSub>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𝐸</m:t>
                        </m:r>
                      </m:e>
                    </m:d>
                    <m:r>
                      <a:rPr lang="en-US" i="1">
                        <a:latin typeface="Cambria Math" panose="02040503050406030204" pitchFamily="18" charset="0"/>
                        <a:ea typeface="ＭＳ Ｐゴシック" pitchFamily="34" charset="-128"/>
                      </a:rPr>
                      <m:t>=5.28</m:t>
                    </m:r>
                  </m:oMath>
                </a14:m>
                <a:r>
                  <a:rPr lang="en-US" dirty="0">
                    <a:ea typeface="ＭＳ Ｐゴシック" pitchFamily="34" charset="-128"/>
                  </a:rPr>
                  <a:t>. We can get the optimal policy:</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nary>
                      <m:naryPr>
                        <m:chr m:val="∑"/>
                        <m:supHide m:val="on"/>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e>
                    </m:nary>
                    <m:d>
                      <m:dPr>
                        <m:begChr m:val="["/>
                        <m:endChr m:val="]"/>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𝛾</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r>
                      <a:rPr lang="en-US" b="0" i="1" smtClean="0">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 </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𝑟</m:t>
                    </m:r>
                    <m:r>
                      <a:rPr lang="en-US" i="1">
                        <a:solidFill>
                          <a:srgbClr val="C00000"/>
                        </a:solidFill>
                        <a:latin typeface="Cambria Math" panose="02040503050406030204" pitchFamily="18" charset="0"/>
                      </a:rPr>
                      <m:t>;</m:t>
                    </m:r>
                  </m:oMath>
                </a14:m>
                <a:endParaRPr lang="en-US" i="1" dirty="0">
                  <a:solidFill>
                    <a:srgbClr val="C00000"/>
                  </a:solidFill>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m:rPr>
                                <m:sty m:val="p"/>
                              </m:rPr>
                              <a:rPr lang="en-US">
                                <a:latin typeface="Cambria Math" panose="02040503050406030204" pitchFamily="18" charset="0"/>
                              </a:rPr>
                              <m:t>a</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𝑑</m:t>
                                </m:r>
                              </m:e>
                            </m:d>
                          </m:lim>
                        </m:limLow>
                      </m:fName>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𝑎</m:t>
                            </m:r>
                          </m:e>
                        </m:d>
                      </m:e>
                    </m:func>
                    <m:r>
                      <a:rPr lang="en-US" i="1">
                        <a:latin typeface="Cambria Math" panose="02040503050406030204" pitchFamily="18" charset="0"/>
                      </a:rPr>
                      <m:t>=</m:t>
                    </m:r>
                    <m:r>
                      <a:rPr lang="en-US" i="1">
                        <a:solidFill>
                          <a:srgbClr val="C00000"/>
                        </a:solidFill>
                        <a:latin typeface="Cambria Math" panose="02040503050406030204" pitchFamily="18" charset="0"/>
                      </a:rPr>
                      <m:t>𝑢</m:t>
                    </m:r>
                  </m:oMath>
                </a14:m>
                <a:endParaRPr lang="en-US" i="1" dirty="0">
                  <a:latin typeface="Cambria Math" panose="02040503050406030204" pitchFamily="18" charset="0"/>
                </a:endParaRPr>
              </a:p>
              <a:p>
                <a:endParaRPr lang="en-SE" dirty="0"/>
              </a:p>
            </p:txBody>
          </p:sp>
        </mc:Choice>
        <mc:Fallback>
          <p:sp>
            <p:nvSpPr>
              <p:cNvPr id="3" name="Content Placeholder 2">
                <a:extLst>
                  <a:ext uri="{FF2B5EF4-FFF2-40B4-BE49-F238E27FC236}">
                    <a16:creationId xmlns:a16="http://schemas.microsoft.com/office/drawing/2014/main" id="{ABFB035A-6BBD-4769-8A62-B1EC977BDBCA}"/>
                  </a:ext>
                </a:extLst>
              </p:cNvPr>
              <p:cNvSpPr>
                <a:spLocks noGrp="1" noRot="1" noChangeAspect="1" noMove="1" noResize="1" noEditPoints="1" noAdjustHandles="1" noChangeArrowheads="1" noChangeShapeType="1" noTextEdit="1"/>
              </p:cNvSpPr>
              <p:nvPr>
                <p:ph idx="1"/>
              </p:nvPr>
            </p:nvSpPr>
            <p:spPr>
              <a:xfrm>
                <a:off x="0" y="938190"/>
                <a:ext cx="8712199" cy="2242063"/>
              </a:xfrm>
              <a:blipFill>
                <a:blip r:embed="rId3"/>
                <a:stretch>
                  <a:fillRect l="-420" t="-407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A93A4E8-05DD-4EC5-9F18-9B1B9F024B8B}"/>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Content Placeholder 5">
            <a:extLst>
              <a:ext uri="{FF2B5EF4-FFF2-40B4-BE49-F238E27FC236}">
                <a16:creationId xmlns:a16="http://schemas.microsoft.com/office/drawing/2014/main" id="{DB9B6701-AD1F-46A7-8206-16BB21A355F8}"/>
              </a:ext>
            </a:extLst>
          </p:cNvPr>
          <p:cNvPicPr>
            <a:picLocks noChangeAspect="1"/>
          </p:cNvPicPr>
          <p:nvPr/>
        </p:nvPicPr>
        <p:blipFill>
          <a:blip r:embed="rId4"/>
          <a:stretch>
            <a:fillRect/>
          </a:stretch>
        </p:blipFill>
        <p:spPr bwMode="auto">
          <a:xfrm>
            <a:off x="3352800" y="3124200"/>
            <a:ext cx="2527430" cy="1835244"/>
          </a:xfrm>
          <a:prstGeom prst="rect">
            <a:avLst/>
          </a:prstGeom>
          <a:noFill/>
          <a:ln w="9525">
            <a:noFill/>
            <a:miter lim="800000"/>
            <a:headEnd/>
            <a:tailEnd/>
          </a:ln>
        </p:spPr>
      </p:pic>
      <p:pic>
        <p:nvPicPr>
          <p:cNvPr id="6" name="Picture 5">
            <a:extLst>
              <a:ext uri="{FF2B5EF4-FFF2-40B4-BE49-F238E27FC236}">
                <a16:creationId xmlns:a16="http://schemas.microsoft.com/office/drawing/2014/main" id="{13F3EBBA-437C-4F26-B59D-48EA0377FBEE}"/>
              </a:ext>
            </a:extLst>
          </p:cNvPr>
          <p:cNvPicPr>
            <a:picLocks noChangeAspect="1"/>
          </p:cNvPicPr>
          <p:nvPr/>
        </p:nvPicPr>
        <p:blipFill>
          <a:blip r:embed="rId5"/>
          <a:stretch>
            <a:fillRect/>
          </a:stretch>
        </p:blipFill>
        <p:spPr>
          <a:xfrm>
            <a:off x="482599" y="3150603"/>
            <a:ext cx="2400423" cy="1828894"/>
          </a:xfrm>
          <a:prstGeom prst="rect">
            <a:avLst/>
          </a:prstGeom>
        </p:spPr>
      </p:pic>
      <p:pic>
        <p:nvPicPr>
          <p:cNvPr id="7" name="Picture 6">
            <a:extLst>
              <a:ext uri="{FF2B5EF4-FFF2-40B4-BE49-F238E27FC236}">
                <a16:creationId xmlns:a16="http://schemas.microsoft.com/office/drawing/2014/main" id="{E9EEE47D-4C34-4551-BC0B-17934F84AE1F}"/>
              </a:ext>
            </a:extLst>
          </p:cNvPr>
          <p:cNvPicPr>
            <a:picLocks noChangeAspect="1"/>
          </p:cNvPicPr>
          <p:nvPr/>
        </p:nvPicPr>
        <p:blipFill>
          <a:blip r:embed="rId6"/>
          <a:stretch>
            <a:fillRect/>
          </a:stretch>
        </p:blipFill>
        <p:spPr>
          <a:xfrm>
            <a:off x="6105145" y="3125202"/>
            <a:ext cx="2432175" cy="1854295"/>
          </a:xfrm>
          <a:prstGeom prst="rect">
            <a:avLst/>
          </a:prstGeom>
        </p:spPr>
      </p:pic>
      <p:pic>
        <p:nvPicPr>
          <p:cNvPr id="8" name="Picture 7">
            <a:extLst>
              <a:ext uri="{FF2B5EF4-FFF2-40B4-BE49-F238E27FC236}">
                <a16:creationId xmlns:a16="http://schemas.microsoft.com/office/drawing/2014/main" id="{33FC49DA-3675-46F6-8D99-7A5E0C2C313D}"/>
              </a:ext>
            </a:extLst>
          </p:cNvPr>
          <p:cNvPicPr>
            <a:picLocks noChangeAspect="1"/>
          </p:cNvPicPr>
          <p:nvPr/>
        </p:nvPicPr>
        <p:blipFill>
          <a:blip r:embed="rId7"/>
          <a:stretch>
            <a:fillRect/>
          </a:stretch>
        </p:blipFill>
        <p:spPr>
          <a:xfrm>
            <a:off x="604742" y="4947545"/>
            <a:ext cx="2419474" cy="1886047"/>
          </a:xfrm>
          <a:prstGeom prst="rect">
            <a:avLst/>
          </a:prstGeom>
        </p:spPr>
      </p:pic>
      <p:pic>
        <p:nvPicPr>
          <p:cNvPr id="9" name="Picture 8">
            <a:extLst>
              <a:ext uri="{FF2B5EF4-FFF2-40B4-BE49-F238E27FC236}">
                <a16:creationId xmlns:a16="http://schemas.microsoft.com/office/drawing/2014/main" id="{CA3ADBF1-0CED-4807-AE82-59A46231B657}"/>
              </a:ext>
            </a:extLst>
          </p:cNvPr>
          <p:cNvPicPr>
            <a:picLocks noChangeAspect="1"/>
          </p:cNvPicPr>
          <p:nvPr/>
        </p:nvPicPr>
        <p:blipFill>
          <a:blip r:embed="rId8"/>
          <a:stretch>
            <a:fillRect/>
          </a:stretch>
        </p:blipFill>
        <p:spPr>
          <a:xfrm>
            <a:off x="3403603" y="4966222"/>
            <a:ext cx="2425825" cy="1828894"/>
          </a:xfrm>
          <a:prstGeom prst="rect">
            <a:avLst/>
          </a:prstGeom>
        </p:spPr>
      </p:pic>
      <p:pic>
        <p:nvPicPr>
          <p:cNvPr id="10" name="Picture 9">
            <a:extLst>
              <a:ext uri="{FF2B5EF4-FFF2-40B4-BE49-F238E27FC236}">
                <a16:creationId xmlns:a16="http://schemas.microsoft.com/office/drawing/2014/main" id="{CB857DB9-08C5-46B1-A5AC-73A786F7D2B1}"/>
              </a:ext>
            </a:extLst>
          </p:cNvPr>
          <p:cNvPicPr>
            <a:picLocks noChangeAspect="1"/>
          </p:cNvPicPr>
          <p:nvPr/>
        </p:nvPicPr>
        <p:blipFill>
          <a:blip r:embed="rId9"/>
          <a:stretch>
            <a:fillRect/>
          </a:stretch>
        </p:blipFill>
        <p:spPr>
          <a:xfrm>
            <a:off x="6105145" y="4947545"/>
            <a:ext cx="2603634" cy="1854295"/>
          </a:xfrm>
          <a:prstGeom prst="rect">
            <a:avLst/>
          </a:prstGeom>
        </p:spPr>
      </p:pic>
    </p:spTree>
    <p:extLst>
      <p:ext uri="{BB962C8B-B14F-4D97-AF65-F5344CB8AC3E}">
        <p14:creationId xmlns:p14="http://schemas.microsoft.com/office/powerpoint/2010/main" val="1061506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46A-2411-4D66-BD86-936CC1CB560B}"/>
              </a:ext>
            </a:extLst>
          </p:cNvPr>
          <p:cNvSpPr>
            <a:spLocks noGrp="1"/>
          </p:cNvSpPr>
          <p:nvPr>
            <p:ph type="title"/>
          </p:nvPr>
        </p:nvSpPr>
        <p:spPr/>
        <p:txBody>
          <a:bodyPr/>
          <a:lstStyle/>
          <a:p>
            <a:r>
              <a:rPr lang="en-US" dirty="0" err="1"/>
              <a:t>MiniGW</a:t>
            </a:r>
            <a:r>
              <a:rPr lang="en-US" dirty="0"/>
              <a:t> Example</a:t>
            </a:r>
            <a:endParaRPr lang="en-SE" dirty="0"/>
          </a:p>
        </p:txBody>
      </p:sp>
      <p:sp>
        <p:nvSpPr>
          <p:cNvPr id="3" name="Content Placeholder 2">
            <a:extLst>
              <a:ext uri="{FF2B5EF4-FFF2-40B4-BE49-F238E27FC236}">
                <a16:creationId xmlns:a16="http://schemas.microsoft.com/office/drawing/2014/main" id="{7A52ED14-A570-49EA-AD0A-845FEAE0D59D}"/>
              </a:ext>
            </a:extLst>
          </p:cNvPr>
          <p:cNvSpPr>
            <a:spLocks noGrp="1"/>
          </p:cNvSpPr>
          <p:nvPr>
            <p:ph idx="1"/>
          </p:nvPr>
        </p:nvSpPr>
        <p:spPr>
          <a:xfrm>
            <a:off x="457200" y="1295399"/>
            <a:ext cx="8229600" cy="5234635"/>
          </a:xfrm>
        </p:spPr>
        <p:txBody>
          <a:bodyPr>
            <a:normAutofit fontScale="92500"/>
          </a:bodyPr>
          <a:lstStyle/>
          <a:p>
            <a:r>
              <a:rPr lang="en-US" dirty="0"/>
              <a:t>Policy Iteration for Deterministic Environment</a:t>
            </a:r>
          </a:p>
          <a:p>
            <a:r>
              <a:rPr lang="en-US" dirty="0"/>
              <a:t>Policy Iteration for Stochastic Environment</a:t>
            </a:r>
          </a:p>
          <a:p>
            <a:pPr lvl="1"/>
            <a:r>
              <a:rPr lang="en-US" dirty="0"/>
              <a:t>Policy Evaluation with analytic solution, not IPE</a:t>
            </a:r>
            <a:endParaRPr lang="en-US" dirty="0">
              <a:solidFill>
                <a:srgbClr val="C00000"/>
              </a:solidFill>
            </a:endParaRPr>
          </a:p>
          <a:p>
            <a:r>
              <a:rPr lang="en-US" dirty="0"/>
              <a:t>Value Iteration for Deterministic Environment  </a:t>
            </a:r>
          </a:p>
          <a:p>
            <a:r>
              <a:rPr lang="en-US" dirty="0"/>
              <a:t>Value Iteration for Stochastic Environment</a:t>
            </a:r>
          </a:p>
          <a:p>
            <a:pPr lvl="1"/>
            <a:r>
              <a:rPr lang="en-US" dirty="0"/>
              <a:t>Bellman Opt. Equation solved iteratively w. in-place updates</a:t>
            </a:r>
          </a:p>
          <a:p>
            <a:r>
              <a:rPr lang="en-US" dirty="0">
                <a:solidFill>
                  <a:srgbClr val="C00000"/>
                </a:solidFill>
              </a:rPr>
              <a:t>Model learning</a:t>
            </a:r>
            <a:endParaRPr lang="en-SE" dirty="0">
              <a:solidFill>
                <a:srgbClr val="C00000"/>
              </a:solidFill>
            </a:endParaRPr>
          </a:p>
        </p:txBody>
      </p:sp>
      <p:sp>
        <p:nvSpPr>
          <p:cNvPr id="4" name="Slide Number Placeholder 3">
            <a:extLst>
              <a:ext uri="{FF2B5EF4-FFF2-40B4-BE49-F238E27FC236}">
                <a16:creationId xmlns:a16="http://schemas.microsoft.com/office/drawing/2014/main" id="{C0567889-A50E-4D43-A72E-B5F2097A2CBC}"/>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Tree>
    <p:extLst>
      <p:ext uri="{BB962C8B-B14F-4D97-AF65-F5344CB8AC3E}">
        <p14:creationId xmlns:p14="http://schemas.microsoft.com/office/powerpoint/2010/main" val="2828214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Model-Based RL</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457200" y="1295400"/>
                <a:ext cx="8458200" cy="3276600"/>
              </a:xfrm>
            </p:spPr>
            <p:txBody>
              <a:bodyPr>
                <a:normAutofit fontScale="92500" lnSpcReduction="20000"/>
              </a:bodyPr>
              <a:lstStyle/>
              <a:p>
                <a:pPr>
                  <a:lnSpc>
                    <a:spcPct val="80000"/>
                  </a:lnSpc>
                </a:pPr>
                <a:r>
                  <a:rPr lang="en-US" dirty="0"/>
                  <a:t>If MDP is not available, we can use Model-Based RL:</a:t>
                </a:r>
              </a:p>
              <a:p>
                <a:pPr>
                  <a:lnSpc>
                    <a:spcPct val="80000"/>
                  </a:lnSpc>
                </a:pPr>
                <a:r>
                  <a:rPr lang="en-US" dirty="0"/>
                  <a:t>Step 1: Learn empirical MDP model</a:t>
                </a:r>
              </a:p>
              <a:p>
                <a:pPr lvl="1">
                  <a:lnSpc>
                    <a:spcPct val="80000"/>
                  </a:lnSpc>
                </a:pPr>
                <a:r>
                  <a:rPr lang="en-US" dirty="0"/>
                  <a:t>Estimate the model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r>
                  <a:rPr lang="en-US" dirty="0"/>
                  <a:t> by executing some policy </a:t>
                </a:r>
                <a14:m>
                  <m:oMath xmlns:m="http://schemas.openxmlformats.org/officeDocument/2006/math">
                    <m:r>
                      <a:rPr lang="en-US" i="1">
                        <a:latin typeface="Cambria Math" panose="02040503050406030204" pitchFamily="18" charset="0"/>
                      </a:rPr>
                      <m:t>𝜋</m:t>
                    </m:r>
                  </m:oMath>
                </a14:m>
                <a:r>
                  <a:rPr lang="en-US" dirty="0"/>
                  <a:t> (may be random), and keeping track of outcomes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a:latin typeface="Cambria Math" panose="02040503050406030204" pitchFamily="18" charset="0"/>
                      </a:rPr>
                      <m:t>s</m:t>
                    </m:r>
                    <m:r>
                      <a:rPr lang="en-US" dirty="0">
                        <a:latin typeface="Cambria Math" panose="02040503050406030204" pitchFamily="18" charset="0"/>
                      </a:rPr>
                      <m:t>′</m:t>
                    </m:r>
                  </m:oMath>
                </a14:m>
                <a:r>
                  <a:rPr lang="en-US" dirty="0"/>
                  <a:t> for each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oMath>
                </a14:m>
                <a:r>
                  <a:rPr lang="en-US" dirty="0"/>
                  <a:t>in the observed episodes.</a:t>
                </a:r>
              </a:p>
              <a:p>
                <a:pPr>
                  <a:lnSpc>
                    <a:spcPct val="80000"/>
                  </a:lnSpc>
                </a:pPr>
                <a:r>
                  <a:rPr lang="en-US" dirty="0"/>
                  <a:t>Step 2: Do planning w. the learned MDP for the optimal policy</a:t>
                </a:r>
              </a:p>
              <a:p>
                <a:pPr lvl="1">
                  <a:lnSpc>
                    <a:spcPct val="80000"/>
                  </a:lnSpc>
                </a:pPr>
                <a:r>
                  <a:rPr lang="en-US" dirty="0"/>
                  <a:t>Dynamic Programming w. Value Iteration or Policy Iteration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457200" y="1295400"/>
                <a:ext cx="8458200" cy="3276600"/>
              </a:xfrm>
              <a:blipFill>
                <a:blip r:embed="rId3"/>
                <a:stretch>
                  <a:fillRect l="-1441" t="-7449" r="-360" b="-372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7DB76-4DD8-4570-8007-26D7FFB21C48}"/>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59</a:t>
            </a:fld>
            <a:endParaRPr lang="en-US" altLang="zh-CN" dirty="0"/>
          </a:p>
        </p:txBody>
      </p:sp>
      <p:pic>
        <p:nvPicPr>
          <p:cNvPr id="2" name="Picture 1">
            <a:extLst>
              <a:ext uri="{FF2B5EF4-FFF2-40B4-BE49-F238E27FC236}">
                <a16:creationId xmlns:a16="http://schemas.microsoft.com/office/drawing/2014/main" id="{F47FA995-FC49-4658-B113-3A4BB8FFA411}"/>
              </a:ext>
            </a:extLst>
          </p:cNvPr>
          <p:cNvPicPr>
            <a:picLocks noChangeAspect="1"/>
          </p:cNvPicPr>
          <p:nvPr/>
        </p:nvPicPr>
        <p:blipFill>
          <a:blip r:embed="rId4"/>
          <a:stretch>
            <a:fillRect/>
          </a:stretch>
        </p:blipFill>
        <p:spPr>
          <a:xfrm>
            <a:off x="2809875" y="4358723"/>
            <a:ext cx="3524250" cy="2415787"/>
          </a:xfrm>
          <a:prstGeom prst="rect">
            <a:avLst/>
          </a:prstGeom>
        </p:spPr>
      </p:pic>
    </p:spTree>
    <p:extLst>
      <p:ext uri="{BB962C8B-B14F-4D97-AF65-F5344CB8AC3E}">
        <p14:creationId xmlns:p14="http://schemas.microsoft.com/office/powerpoint/2010/main" val="28198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F489-075E-4EF7-8E98-CF205AD0CF5A}"/>
              </a:ext>
            </a:extLst>
          </p:cNvPr>
          <p:cNvSpPr>
            <a:spLocks noGrp="1"/>
          </p:cNvSpPr>
          <p:nvPr>
            <p:ph type="title"/>
          </p:nvPr>
        </p:nvSpPr>
        <p:spPr/>
        <p:txBody>
          <a:bodyPr/>
          <a:lstStyle/>
          <a:p>
            <a:r>
              <a:rPr lang="en-US" dirty="0"/>
              <a:t>MDP Quiz</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41C526-1EC2-4C7E-9CF5-C8742557EA0B}"/>
                  </a:ext>
                </a:extLst>
              </p:cNvPr>
              <p:cNvSpPr>
                <a:spLocks noGrp="1"/>
              </p:cNvSpPr>
              <p:nvPr>
                <p:ph idx="1"/>
              </p:nvPr>
            </p:nvSpPr>
            <p:spPr>
              <a:xfrm>
                <a:off x="457200" y="1066800"/>
                <a:ext cx="8229600" cy="3256932"/>
              </a:xfrm>
            </p:spPr>
            <p:txBody>
              <a:bodyPr>
                <a:normAutofit fontScale="62500" lnSpcReduction="20000"/>
              </a:bodyPr>
              <a:lstStyle/>
              <a:p>
                <a:r>
                  <a:rPr lang="en-US" dirty="0"/>
                  <a:t>For this MDP with a single state </a:t>
                </a:r>
                <a14:m>
                  <m:oMath xmlns:m="http://schemas.openxmlformats.org/officeDocument/2006/math">
                    <m:r>
                      <a:rPr lang="en-US" b="0" i="1" smtClean="0">
                        <a:latin typeface="Cambria Math" panose="02040503050406030204" pitchFamily="18" charset="0"/>
                      </a:rPr>
                      <m:t>𝑠</m:t>
                    </m:r>
                  </m:oMath>
                </a14:m>
                <a:r>
                  <a:rPr lang="en-US" dirty="0"/>
                  <a:t> and two possible actions </a:t>
                </a:r>
                <a14:m>
                  <m:oMath xmlns:m="http://schemas.openxmlformats.org/officeDocument/2006/math">
                    <m:r>
                      <a:rPr lang="en-US" b="0" i="1" smtClean="0">
                        <a:latin typeface="Cambria Math" panose="02040503050406030204" pitchFamily="18" charset="0"/>
                      </a:rPr>
                      <m:t>𝑙𝑒𝑓𝑡</m:t>
                    </m:r>
                  </m:oMath>
                </a14:m>
                <a:r>
                  <a:rPr lang="en-US" b="0" i="1" dirty="0">
                    <a:latin typeface="Cambria Math" panose="02040503050406030204" pitchFamily="18" charset="0"/>
                  </a:rPr>
                  <a:t> </a:t>
                </a:r>
                <a:r>
                  <a:rPr lang="en-US" dirty="0"/>
                  <a:t>and</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𝑟𝑖𝑔h𝑡</m:t>
                    </m:r>
                  </m:oMath>
                </a14:m>
                <a:r>
                  <a:rPr lang="en-US" dirty="0"/>
                  <a:t>. Are these valid policies?</a:t>
                </a:r>
              </a:p>
              <a:p>
                <a:pPr lvl="1"/>
                <a:r>
                  <a:rPr lang="en-US" dirty="0"/>
                  <a:t>1)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=0.5</m:t>
                    </m:r>
                  </m:oMath>
                </a14:m>
                <a:r>
                  <a:rPr lang="en-US" dirty="0">
                    <a:ea typeface="ＭＳ Ｐゴシック" pitchFamily="34" charset="-128"/>
                  </a:rPr>
                  <a:t> (goes left or right with equal probability. uniform random policy)</a:t>
                </a:r>
              </a:p>
              <a:p>
                <a:pPr lvl="1"/>
                <a:r>
                  <a:rPr lang="en-US" dirty="0">
                    <a:ea typeface="ＭＳ Ｐゴシック" pitchFamily="34" charset="-128"/>
                  </a:rPr>
                  <a:t>2) </a:t>
                </a:r>
                <a14:m>
                  <m:oMath xmlns:m="http://schemas.openxmlformats.org/officeDocument/2006/math">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i="1">
                            <a:latin typeface="Cambria Math" panose="02040503050406030204" pitchFamily="18" charset="0"/>
                            <a:ea typeface="ＭＳ Ｐゴシック" pitchFamily="34" charset="-128"/>
                          </a:rPr>
                          <m:t>𝑙𝑒𝑓𝑡</m:t>
                        </m:r>
                      </m:e>
                      <m:e>
                        <m:r>
                          <a:rPr lang="en-US" i="1">
                            <a:latin typeface="Cambria Math" panose="02040503050406030204" pitchFamily="18" charset="0"/>
                            <a:ea typeface="ＭＳ Ｐゴシック" pitchFamily="34" charset="-128"/>
                          </a:rPr>
                          <m:t>𝑠</m:t>
                        </m:r>
                      </m:e>
                    </m:d>
                    <m:r>
                      <a:rPr lang="en-US" b="0" i="1" smtClean="0">
                        <a:latin typeface="Cambria Math" panose="02040503050406030204" pitchFamily="18" charset="0"/>
                        <a:ea typeface="ＭＳ Ｐゴシック" pitchFamily="34" charset="-128"/>
                      </a:rPr>
                      <m:t>=1.0,</m:t>
                    </m:r>
                    <m:r>
                      <a:rPr lang="en-US" i="1">
                        <a:latin typeface="Cambria Math" panose="02040503050406030204" pitchFamily="18" charset="0"/>
                        <a:ea typeface="ＭＳ Ｐゴシック" pitchFamily="34" charset="-128"/>
                      </a:rPr>
                      <m:t>𝜋</m:t>
                    </m:r>
                    <m:d>
                      <m:dPr>
                        <m:ctrlPr>
                          <a:rPr lang="en-US" i="1">
                            <a:latin typeface="Cambria Math" panose="02040503050406030204" pitchFamily="18" charset="0"/>
                            <a:ea typeface="ＭＳ Ｐゴシック" pitchFamily="34" charset="-128"/>
                          </a:rPr>
                        </m:ctrlPr>
                      </m:dPr>
                      <m:e>
                        <m:r>
                          <a:rPr lang="en-US" b="0" i="1" smtClean="0">
                            <a:latin typeface="Cambria Math" panose="02040503050406030204" pitchFamily="18" charset="0"/>
                            <a:ea typeface="ＭＳ Ｐゴシック" pitchFamily="34" charset="-128"/>
                          </a:rPr>
                          <m:t>𝑟𝑖𝑔h𝑡</m:t>
                        </m:r>
                      </m:e>
                      <m:e>
                        <m:r>
                          <a:rPr lang="en-US" i="1">
                            <a:latin typeface="Cambria Math" panose="02040503050406030204" pitchFamily="18" charset="0"/>
                            <a:ea typeface="ＭＳ Ｐゴシック" pitchFamily="34" charset="-128"/>
                          </a:rPr>
                          <m:t>𝑠</m:t>
                        </m:r>
                      </m:e>
                    </m:d>
                    <m:r>
                      <a:rPr lang="en-US" i="1">
                        <a:latin typeface="Cambria Math" panose="02040503050406030204" pitchFamily="18" charset="0"/>
                        <a:ea typeface="ＭＳ Ｐゴシック" pitchFamily="34" charset="-128"/>
                      </a:rPr>
                      <m:t>=0</m:t>
                    </m:r>
                  </m:oMath>
                </a14:m>
                <a:r>
                  <a:rPr lang="en-US" dirty="0">
                    <a:ea typeface="ＭＳ Ｐゴシック" pitchFamily="34" charset="-128"/>
                  </a:rPr>
                  <a:t> (always goes left)</a:t>
                </a:r>
              </a:p>
              <a:p>
                <a:pPr lvl="1"/>
                <a:r>
                  <a:rPr lang="en-US" dirty="0"/>
                  <a:t>3) Alternating left and right, i.e., if previous action is left, then current action must be right, next action must be left, and so on.</a:t>
                </a:r>
              </a:p>
              <a:p>
                <a:pPr lvl="1"/>
                <a:r>
                  <a:rPr lang="en-US" dirty="0"/>
                  <a:t>ANS: 3) is not a valid policy, since it depends on the history of actions. To be a valid policy, the action must depend on the current state only.</a:t>
                </a:r>
              </a:p>
              <a:p>
                <a:r>
                  <a:rPr lang="en-US" dirty="0"/>
                  <a:t>We can redefine the MDP’ extended state to include the last action as part of it, then 3) is a valid policy for the new MDP.</a:t>
                </a:r>
              </a:p>
            </p:txBody>
          </p:sp>
        </mc:Choice>
        <mc:Fallback xmlns="">
          <p:sp>
            <p:nvSpPr>
              <p:cNvPr id="3" name="Content Placeholder 2">
                <a:extLst>
                  <a:ext uri="{FF2B5EF4-FFF2-40B4-BE49-F238E27FC236}">
                    <a16:creationId xmlns:a16="http://schemas.microsoft.com/office/drawing/2014/main" id="{D641C526-1EC2-4C7E-9CF5-C8742557EA0B}"/>
                  </a:ext>
                </a:extLst>
              </p:cNvPr>
              <p:cNvSpPr>
                <a:spLocks noGrp="1" noRot="1" noChangeAspect="1" noMove="1" noResize="1" noEditPoints="1" noAdjustHandles="1" noChangeArrowheads="1" noChangeShapeType="1" noTextEdit="1"/>
              </p:cNvSpPr>
              <p:nvPr>
                <p:ph idx="1"/>
              </p:nvPr>
            </p:nvSpPr>
            <p:spPr>
              <a:xfrm>
                <a:off x="457200" y="1066800"/>
                <a:ext cx="8229600" cy="3256932"/>
              </a:xfrm>
              <a:blipFill>
                <a:blip r:embed="rId2"/>
                <a:stretch>
                  <a:fillRect l="-667" t="-26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912C016-AD77-4E9B-B517-3C44C7C5458B}"/>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5" name="Picture 4">
            <a:extLst>
              <a:ext uri="{FF2B5EF4-FFF2-40B4-BE49-F238E27FC236}">
                <a16:creationId xmlns:a16="http://schemas.microsoft.com/office/drawing/2014/main" id="{B628E0AA-B292-4CB7-BE33-BF35DE5D2F65}"/>
              </a:ext>
            </a:extLst>
          </p:cNvPr>
          <p:cNvPicPr>
            <a:picLocks noChangeAspect="1"/>
          </p:cNvPicPr>
          <p:nvPr/>
        </p:nvPicPr>
        <p:blipFill>
          <a:blip r:embed="rId3"/>
          <a:stretch>
            <a:fillRect/>
          </a:stretch>
        </p:blipFill>
        <p:spPr>
          <a:xfrm>
            <a:off x="2209800" y="4323732"/>
            <a:ext cx="4495800" cy="245077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EAFFCC-FF81-4C3F-A3CA-ED8B86E40E58}"/>
                  </a:ext>
                </a:extLst>
              </p:cNvPr>
              <p:cNvSpPr txBox="1"/>
              <p:nvPr/>
            </p:nvSpPr>
            <p:spPr>
              <a:xfrm>
                <a:off x="4267199" y="5618446"/>
                <a:ext cx="375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m:t>
                      </m:r>
                    </m:oMath>
                  </m:oMathPara>
                </a14:m>
                <a:endParaRPr lang="en-SE" dirty="0"/>
              </a:p>
            </p:txBody>
          </p:sp>
        </mc:Choice>
        <mc:Fallback xmlns="">
          <p:sp>
            <p:nvSpPr>
              <p:cNvPr id="7" name="TextBox 6">
                <a:extLst>
                  <a:ext uri="{FF2B5EF4-FFF2-40B4-BE49-F238E27FC236}">
                    <a16:creationId xmlns:a16="http://schemas.microsoft.com/office/drawing/2014/main" id="{EBEAFFCC-FF81-4C3F-A3CA-ED8B86E40E58}"/>
                  </a:ext>
                </a:extLst>
              </p:cNvPr>
              <p:cNvSpPr txBox="1">
                <a:spLocks noRot="1" noChangeAspect="1" noMove="1" noResize="1" noEditPoints="1" noAdjustHandles="1" noChangeArrowheads="1" noChangeShapeType="1" noTextEdit="1"/>
              </p:cNvSpPr>
              <p:nvPr/>
            </p:nvSpPr>
            <p:spPr>
              <a:xfrm>
                <a:off x="4267199" y="5618446"/>
                <a:ext cx="375103"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2AE825-B4B0-4CF6-B104-D873C9AFF80F}"/>
                  </a:ext>
                </a:extLst>
              </p:cNvPr>
              <p:cNvSpPr txBox="1"/>
              <p:nvPr/>
            </p:nvSpPr>
            <p:spPr>
              <a:xfrm>
                <a:off x="3391125" y="4202668"/>
                <a:ext cx="1063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𝑙𝑒𝑓𝑡</m:t>
                      </m:r>
                      <m:r>
                        <a:rPr lang="en-US" b="0" i="1" dirty="0" smtClean="0">
                          <a:latin typeface="Cambria Math" panose="02040503050406030204" pitchFamily="18" charset="0"/>
                        </a:rPr>
                        <m:t>)</m:t>
                      </m:r>
                    </m:oMath>
                  </m:oMathPara>
                </a14:m>
                <a:endParaRPr lang="en-SE" dirty="0"/>
              </a:p>
            </p:txBody>
          </p:sp>
        </mc:Choice>
        <mc:Fallback xmlns="">
          <p:sp>
            <p:nvSpPr>
              <p:cNvPr id="8" name="TextBox 7">
                <a:extLst>
                  <a:ext uri="{FF2B5EF4-FFF2-40B4-BE49-F238E27FC236}">
                    <a16:creationId xmlns:a16="http://schemas.microsoft.com/office/drawing/2014/main" id="{442AE825-B4B0-4CF6-B104-D873C9AFF80F}"/>
                  </a:ext>
                </a:extLst>
              </p:cNvPr>
              <p:cNvSpPr txBox="1">
                <a:spLocks noRot="1" noChangeAspect="1" noMove="1" noResize="1" noEditPoints="1" noAdjustHandles="1" noChangeArrowheads="1" noChangeShapeType="1" noTextEdit="1"/>
              </p:cNvSpPr>
              <p:nvPr/>
            </p:nvSpPr>
            <p:spPr>
              <a:xfrm>
                <a:off x="3391125" y="4202668"/>
                <a:ext cx="1063625" cy="369332"/>
              </a:xfrm>
              <a:prstGeom prst="rect">
                <a:avLst/>
              </a:prstGeom>
              <a:blipFill>
                <a:blip r:embed="rId5"/>
                <a:stretch>
                  <a:fillRect b="-1475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661543-AA82-4451-BC66-9E1082216E8E}"/>
                  </a:ext>
                </a:extLst>
              </p:cNvPr>
              <p:cNvSpPr txBox="1"/>
              <p:nvPr/>
            </p:nvSpPr>
            <p:spPr>
              <a:xfrm>
                <a:off x="4454750" y="4202668"/>
                <a:ext cx="1203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 </m:t>
                      </m:r>
                      <m:r>
                        <a:rPr lang="en-US" b="0" i="1" dirty="0" smtClean="0">
                          <a:latin typeface="Cambria Math" panose="02040503050406030204" pitchFamily="18" charset="0"/>
                        </a:rPr>
                        <m:t>𝑟𝑖𝑔h𝑡</m:t>
                      </m:r>
                      <m:r>
                        <a:rPr lang="en-US" b="0" i="1" dirty="0" smtClean="0">
                          <a:latin typeface="Cambria Math" panose="02040503050406030204" pitchFamily="18" charset="0"/>
                        </a:rPr>
                        <m:t>)</m:t>
                      </m:r>
                    </m:oMath>
                  </m:oMathPara>
                </a14:m>
                <a:endParaRPr lang="en-SE" dirty="0"/>
              </a:p>
            </p:txBody>
          </p:sp>
        </mc:Choice>
        <mc:Fallback xmlns="">
          <p:sp>
            <p:nvSpPr>
              <p:cNvPr id="9" name="TextBox 8">
                <a:extLst>
                  <a:ext uri="{FF2B5EF4-FFF2-40B4-BE49-F238E27FC236}">
                    <a16:creationId xmlns:a16="http://schemas.microsoft.com/office/drawing/2014/main" id="{9C661543-AA82-4451-BC66-9E1082216E8E}"/>
                  </a:ext>
                </a:extLst>
              </p:cNvPr>
              <p:cNvSpPr txBox="1">
                <a:spLocks noRot="1" noChangeAspect="1" noMove="1" noResize="1" noEditPoints="1" noAdjustHandles="1" noChangeArrowheads="1" noChangeShapeType="1" noTextEdit="1"/>
              </p:cNvSpPr>
              <p:nvPr/>
            </p:nvSpPr>
            <p:spPr>
              <a:xfrm>
                <a:off x="4454750" y="4202668"/>
                <a:ext cx="1203086" cy="369332"/>
              </a:xfrm>
              <a:prstGeom prst="rect">
                <a:avLst/>
              </a:prstGeom>
              <a:blipFill>
                <a:blip r:embed="rId6"/>
                <a:stretch>
                  <a:fillRect b="-14754"/>
                </a:stretch>
              </a:blipFill>
            </p:spPr>
            <p:txBody>
              <a:bodyPr/>
              <a:lstStyle/>
              <a:p>
                <a:r>
                  <a:rPr lang="en-SE">
                    <a:noFill/>
                  </a:rPr>
                  <a:t> </a:t>
                </a:r>
              </a:p>
            </p:txBody>
          </p:sp>
        </mc:Fallback>
      </mc:AlternateContent>
    </p:spTree>
    <p:extLst>
      <p:ext uri="{BB962C8B-B14F-4D97-AF65-F5344CB8AC3E}">
        <p14:creationId xmlns:p14="http://schemas.microsoft.com/office/powerpoint/2010/main" val="2083344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MiniGW</a:t>
            </a:r>
            <a:r>
              <a:rPr lang="en-US" dirty="0"/>
              <a:t>: Model Learning</a:t>
            </a:r>
          </a:p>
        </p:txBody>
      </p:sp>
      <p:sp>
        <p:nvSpPr>
          <p:cNvPr id="4" name="TextBox 3"/>
          <p:cNvSpPr txBox="1"/>
          <p:nvPr/>
        </p:nvSpPr>
        <p:spPr>
          <a:xfrm>
            <a:off x="457200" y="1143000"/>
            <a:ext cx="1657350" cy="415498"/>
          </a:xfrm>
          <a:prstGeom prst="rect">
            <a:avLst/>
          </a:prstGeom>
          <a:noFill/>
        </p:spPr>
        <p:txBody>
          <a:bodyPr wrap="square" rtlCol="0">
            <a:spAutoFit/>
          </a:bodyPr>
          <a:lstStyle/>
          <a:p>
            <a:pPr algn="ctr"/>
            <a:r>
              <a:rPr lang="en-US" sz="2100" dirty="0">
                <a:solidFill>
                  <a:schemeClr val="accent2"/>
                </a:solidFill>
                <a:latin typeface="Calibri"/>
                <a:cs typeface="Calibri"/>
              </a:rPr>
              <a:t>Input Policy </a:t>
            </a:r>
            <a:r>
              <a:rPr lang="en-US" sz="21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342900" y="4180701"/>
            <a:ext cx="18288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2800350" y="1143000"/>
            <a:ext cx="3371850" cy="415498"/>
          </a:xfrm>
          <a:prstGeom prst="rect">
            <a:avLst/>
          </a:prstGeom>
          <a:noFill/>
        </p:spPr>
        <p:txBody>
          <a:bodyPr wrap="square" rtlCol="0">
            <a:spAutoFit/>
          </a:bodyPr>
          <a:lstStyle/>
          <a:p>
            <a:pPr algn="ctr"/>
            <a:r>
              <a:rPr lang="en-US" sz="21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6743700" y="1143000"/>
            <a:ext cx="2057400" cy="415498"/>
          </a:xfrm>
          <a:prstGeom prst="rect">
            <a:avLst/>
          </a:prstGeom>
          <a:noFill/>
        </p:spPr>
        <p:txBody>
          <a:bodyPr wrap="square" rtlCol="0">
            <a:spAutoFit/>
          </a:bodyPr>
          <a:lstStyle/>
          <a:p>
            <a:pPr algn="ctr"/>
            <a:r>
              <a:rPr lang="en-US" sz="21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285750" y="2000250"/>
          <a:ext cx="2000250" cy="1907484"/>
        </p:xfrm>
        <a:graphic>
          <a:graphicData uri="http://schemas.openxmlformats.org/drawingml/2006/table">
            <a:tbl>
              <a:tblPr firstRow="1" bandRow="1">
                <a:tableStyleId>{5C22544A-7EE6-4342-B048-85BDC9FD1C3A}</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635828">
                <a:tc>
                  <a:txBody>
                    <a:bodyPr/>
                    <a:lstStyle/>
                    <a:p>
                      <a:pPr algn="ct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1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35828">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400" dirty="0">
                        <a:solidFill>
                          <a:schemeClr val="bg2"/>
                        </a:solidFill>
                        <a:latin typeface="Calibri" pitchFamily="34" charset="0"/>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5828">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4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62617" marR="62617" marT="31309" marB="31309"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400" dirty="0">
                        <a:latin typeface="Calibri" pitchFamily="34" charset="0"/>
                      </a:endParaRPr>
                    </a:p>
                  </a:txBody>
                  <a:tcPr marL="62617" marR="62617" marT="31309" marB="31309">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1727688" y="272341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5076" y="2094768"/>
            <a:ext cx="457200" cy="457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798736" y="2882512"/>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440574" y="2882513"/>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206744" y="3281199"/>
            <a:ext cx="171450" cy="147802"/>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26" name="TextBox 25"/>
              <p:cNvSpPr txBox="1"/>
              <p:nvPr/>
            </p:nvSpPr>
            <p:spPr>
              <a:xfrm>
                <a:off x="2527788" y="2039814"/>
                <a:ext cx="195702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27788" y="2039814"/>
                <a:ext cx="1957020" cy="923330"/>
              </a:xfrm>
              <a:prstGeom prst="rect">
                <a:avLst/>
              </a:prstGeom>
              <a:blipFill>
                <a:blip r:embed="rId3"/>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14850" y="2039814"/>
                <a:ext cx="194309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𝐵</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14850" y="2039814"/>
                <a:ext cx="1943099" cy="923330"/>
              </a:xfrm>
              <a:prstGeom prst="rect">
                <a:avLst/>
              </a:prstGeom>
              <a:blipFill>
                <a:blip r:embed="rId4"/>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92893" y="3638783"/>
                <a:ext cx="158701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𝐴</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𝐴</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692893" y="3638783"/>
                <a:ext cx="1587012" cy="923330"/>
              </a:xfrm>
              <a:prstGeom prst="rect">
                <a:avLst/>
              </a:prstGeom>
              <a:blipFill>
                <a:blip r:embed="rId5"/>
                <a:stretch>
                  <a:fillRect l="-1154" r="-10769" b="-4636"/>
                </a:stretch>
              </a:blipFill>
            </p:spPr>
            <p:txBody>
              <a:bodyPr/>
              <a:lstStyle/>
              <a:p>
                <a:r>
                  <a:rPr lang="en-SE">
                    <a:noFill/>
                  </a:rPr>
                  <a:t> </a:t>
                </a:r>
              </a:p>
            </p:txBody>
          </p:sp>
        </mc:Fallback>
      </mc:AlternateContent>
      <p:sp>
        <p:nvSpPr>
          <p:cNvPr id="30" name="TextBox 29"/>
          <p:cNvSpPr txBox="1"/>
          <p:nvPr/>
        </p:nvSpPr>
        <p:spPr>
          <a:xfrm>
            <a:off x="2914650" y="1600200"/>
            <a:ext cx="1257300" cy="415498"/>
          </a:xfrm>
          <a:prstGeom prst="rect">
            <a:avLst/>
          </a:prstGeom>
          <a:noFill/>
        </p:spPr>
        <p:txBody>
          <a:bodyPr wrap="square" rtlCol="0">
            <a:spAutoFit/>
          </a:bodyPr>
          <a:lstStyle/>
          <a:p>
            <a:pPr algn="ctr"/>
            <a:r>
              <a:rPr lang="en-US" sz="2100" dirty="0">
                <a:latin typeface="Calibri"/>
                <a:cs typeface="Calibri"/>
              </a:rPr>
              <a:t>Episode 1</a:t>
            </a:r>
          </a:p>
        </p:txBody>
      </p:sp>
      <p:sp>
        <p:nvSpPr>
          <p:cNvPr id="31" name="Rounded Rectangle 30"/>
          <p:cNvSpPr/>
          <p:nvPr/>
        </p:nvSpPr>
        <p:spPr>
          <a:xfrm>
            <a:off x="2686050"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4857750" y="1600200"/>
            <a:ext cx="1257300" cy="415498"/>
          </a:xfrm>
          <a:prstGeom prst="rect">
            <a:avLst/>
          </a:prstGeom>
          <a:noFill/>
        </p:spPr>
        <p:txBody>
          <a:bodyPr wrap="square" rtlCol="0">
            <a:spAutoFit/>
          </a:bodyPr>
          <a:lstStyle/>
          <a:p>
            <a:pPr algn="ctr"/>
            <a:r>
              <a:rPr lang="en-US" sz="2100" dirty="0">
                <a:latin typeface="Calibri"/>
                <a:cs typeface="Calibri"/>
              </a:rPr>
              <a:t>Episode 2</a:t>
            </a:r>
          </a:p>
        </p:txBody>
      </p:sp>
      <p:sp>
        <p:nvSpPr>
          <p:cNvPr id="33" name="Rounded Rectangle 32"/>
          <p:cNvSpPr/>
          <p:nvPr/>
        </p:nvSpPr>
        <p:spPr>
          <a:xfrm>
            <a:off x="4638674" y="20002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2914650" y="3200400"/>
            <a:ext cx="1257300" cy="415498"/>
          </a:xfrm>
          <a:prstGeom prst="rect">
            <a:avLst/>
          </a:prstGeom>
          <a:noFill/>
        </p:spPr>
        <p:txBody>
          <a:bodyPr wrap="square" rtlCol="0">
            <a:spAutoFit/>
          </a:bodyPr>
          <a:lstStyle/>
          <a:p>
            <a:pPr algn="ctr"/>
            <a:r>
              <a:rPr lang="en-US" sz="2100" dirty="0">
                <a:latin typeface="Calibri"/>
                <a:cs typeface="Calibri"/>
              </a:rPr>
              <a:t>Episode 3</a:t>
            </a:r>
          </a:p>
        </p:txBody>
      </p:sp>
      <p:sp>
        <p:nvSpPr>
          <p:cNvPr id="35" name="Rounded Rectangle 34"/>
          <p:cNvSpPr/>
          <p:nvPr/>
        </p:nvSpPr>
        <p:spPr>
          <a:xfrm>
            <a:off x="2686050" y="3600450"/>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4857750" y="3200400"/>
            <a:ext cx="1257300" cy="415498"/>
          </a:xfrm>
          <a:prstGeom prst="rect">
            <a:avLst/>
          </a:prstGeom>
          <a:noFill/>
        </p:spPr>
        <p:txBody>
          <a:bodyPr wrap="square" rtlCol="0">
            <a:spAutoFit/>
          </a:bodyPr>
          <a:lstStyle/>
          <a:p>
            <a:pPr algn="ctr"/>
            <a:r>
              <a:rPr lang="en-US" sz="2100" dirty="0">
                <a:latin typeface="Calibri"/>
                <a:cs typeface="Calibri"/>
              </a:rPr>
              <a:t>Episode 4</a:t>
            </a:r>
          </a:p>
        </p:txBody>
      </p:sp>
      <mc:AlternateContent xmlns:mc="http://schemas.openxmlformats.org/markup-compatibility/2006" xmlns:a14="http://schemas.microsoft.com/office/drawing/2010/main">
        <mc:Choice Requires="a14">
          <p:sp>
            <p:nvSpPr>
              <p:cNvPr id="44" name="TextBox 43"/>
              <p:cNvSpPr txBox="1"/>
              <p:nvPr/>
            </p:nvSpPr>
            <p:spPr>
              <a:xfrm>
                <a:off x="2527788" y="3637818"/>
                <a:ext cx="210136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𝐸</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𝑢</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𝐶</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𝐶</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𝑟</m:t>
                      </m:r>
                      <m:r>
                        <a:rPr lang="en-US" i="1" dirty="0" smtClean="0">
                          <a:latin typeface="Cambria Math" panose="02040503050406030204" pitchFamily="18" charset="0"/>
                          <a:cs typeface="Calibri"/>
                        </a:rPr>
                        <m:t>, </m:t>
                      </m:r>
                      <m:r>
                        <a:rPr lang="en-US" i="1" dirty="0">
                          <a:latin typeface="Cambria Math" panose="02040503050406030204" pitchFamily="18" charset="0"/>
                          <a:cs typeface="Calibri"/>
                        </a:rPr>
                        <m:t>𝐷</m:t>
                      </m:r>
                      <m:r>
                        <a:rPr lang="en-US" i="1" dirty="0">
                          <a:latin typeface="Cambria Math" panose="02040503050406030204" pitchFamily="18" charset="0"/>
                          <a:cs typeface="Calibri"/>
                        </a:rPr>
                        <m:t>, −1)</m:t>
                      </m:r>
                    </m:oMath>
                  </m:oMathPara>
                </a14:m>
                <a:endParaRPr lang="en-US" dirty="0">
                  <a:latin typeface="Calibri"/>
                  <a:cs typeface="Calibri"/>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Calibri"/>
                        </a:rPr>
                        <m:t>(</m:t>
                      </m:r>
                      <m:r>
                        <a:rPr lang="en-US" i="1" dirty="0" smtClean="0">
                          <a:latin typeface="Cambria Math" panose="02040503050406030204" pitchFamily="18" charset="0"/>
                          <a:cs typeface="Calibri"/>
                        </a:rPr>
                        <m:t>𝐷</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𝑒𝑥𝑖𝑡</m:t>
                      </m:r>
                      <m:r>
                        <a:rPr lang="en-US" i="1" dirty="0" smtClean="0">
                          <a:latin typeface="Cambria Math" panose="02040503050406030204" pitchFamily="18" charset="0"/>
                          <a:cs typeface="Calibri"/>
                        </a:rPr>
                        <m:t>, </m:t>
                      </m:r>
                      <m:r>
                        <a:rPr lang="en-US" i="1" dirty="0" smtClean="0">
                          <a:latin typeface="Cambria Math" panose="02040503050406030204" pitchFamily="18" charset="0"/>
                          <a:cs typeface="Calibri"/>
                        </a:rPr>
                        <m:t>𝑥</m:t>
                      </m:r>
                      <m:r>
                        <a:rPr lang="en-US" i="1" dirty="0" smtClean="0">
                          <a:latin typeface="Cambria Math" panose="02040503050406030204" pitchFamily="18" charset="0"/>
                          <a:cs typeface="Calibri"/>
                        </a:rPr>
                        <m:t>, 10)</m:t>
                      </m:r>
                    </m:oMath>
                  </m:oMathPara>
                </a14:m>
                <a:endParaRPr lang="en-US" dirty="0">
                  <a:latin typeface="Calibri"/>
                  <a:cs typeface="Calibri"/>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527788" y="3637818"/>
                <a:ext cx="2101362" cy="923330"/>
              </a:xfrm>
              <a:prstGeom prst="rect">
                <a:avLst/>
              </a:prstGeom>
              <a:blipFill>
                <a:blip r:embed="rId6"/>
                <a:stretch>
                  <a:fillRect b="-4636"/>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686550" y="1600200"/>
                <a:ext cx="2305050" cy="1750479"/>
              </a:xfrm>
              <a:prstGeom prst="rect">
                <a:avLst/>
              </a:prstGeom>
              <a:noFill/>
            </p:spPr>
            <p:txBody>
              <a:bodyPr wrap="square" rtlCol="0">
                <a:spAutoFit/>
              </a:bodyPr>
              <a:lstStyle/>
              <a:p>
                <a:pPr algn="ctr"/>
                <a:endParaRPr lang="en-US" sz="2400" dirty="0">
                  <a:solidFill>
                    <a:schemeClr val="bg1"/>
                  </a:solidFill>
                  <a:latin typeface="Calibri"/>
                  <a:cs typeface="Calibri"/>
                </a:endParaRPr>
              </a:p>
              <a:p>
                <a:endParaRPr lang="en-US" sz="375"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𝐶</m:t>
                          </m:r>
                        </m:e>
                        <m:e>
                          <m:r>
                            <a:rPr lang="en-US" sz="1600" b="0" i="1" smtClean="0">
                              <a:latin typeface="Cambria Math" panose="02040503050406030204" pitchFamily="18" charset="0"/>
                            </a:rPr>
                            <m:t>𝐵</m:t>
                          </m:r>
                          <m:r>
                            <a:rPr lang="en-US" sz="1600" i="1">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=1.0</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𝐷</m:t>
                          </m:r>
                        </m:e>
                        <m:e>
                          <m:r>
                            <a:rPr lang="en-US" sz="1600" b="0" i="1" smtClean="0">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m:t>
                      </m:r>
                      <m:r>
                        <a:rPr lang="en-US" sz="1600" b="0" i="1" smtClean="0">
                          <a:latin typeface="Cambria Math" panose="02040503050406030204" pitchFamily="18" charset="0"/>
                        </a:rPr>
                        <m:t>0.75</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𝐴</m:t>
                          </m:r>
                        </m:e>
                        <m:e>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𝑟</m:t>
                          </m:r>
                        </m:e>
                      </m:d>
                      <m:r>
                        <a:rPr lang="en-US" sz="1600" i="1">
                          <a:latin typeface="Cambria Math" panose="02040503050406030204" pitchFamily="18" charset="0"/>
                        </a:rPr>
                        <m:t>=0.</m:t>
                      </m:r>
                      <m:r>
                        <a:rPr lang="en-US" sz="1600" b="0" i="1" smtClean="0">
                          <a:latin typeface="Cambria Math" panose="02040503050406030204" pitchFamily="18" charset="0"/>
                        </a:rPr>
                        <m:t>2</m:t>
                      </m:r>
                      <m:r>
                        <a:rPr lang="en-US" sz="1600" i="1">
                          <a:latin typeface="Cambria Math" panose="02040503050406030204" pitchFamily="18" charset="0"/>
                        </a:rPr>
                        <m:t>5</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10</m:t>
                          </m:r>
                          <m:r>
                            <a:rPr lang="en-US" sz="1600" i="1">
                              <a:latin typeface="Cambria Math" panose="02040503050406030204" pitchFamily="18" charset="0"/>
                            </a:rPr>
                            <m:t>,</m:t>
                          </m:r>
                          <m:r>
                            <a:rPr lang="en-US" sz="1600" b="0" i="1" smtClean="0">
                              <a:latin typeface="Cambria Math" panose="02040503050406030204" pitchFamily="18" charset="0"/>
                            </a:rPr>
                            <m:t>𝑥</m:t>
                          </m:r>
                        </m:e>
                        <m:e>
                          <m:r>
                            <a:rPr lang="en-US" sz="1600" b="0" i="1" smtClean="0">
                              <a:latin typeface="Cambria Math" panose="02040503050406030204" pitchFamily="18" charset="0"/>
                            </a:rPr>
                            <m:t>𝐷</m:t>
                          </m:r>
                          <m:r>
                            <a:rPr lang="en-US" sz="1600" i="1">
                              <a:latin typeface="Cambria Math" panose="02040503050406030204" pitchFamily="18" charset="0"/>
                            </a:rPr>
                            <m:t>,</m:t>
                          </m:r>
                          <m:r>
                            <a:rPr lang="en-US" sz="1600" b="0" i="1" smtClean="0">
                              <a:latin typeface="Cambria Math" panose="02040503050406030204" pitchFamily="18" charset="0"/>
                            </a:rPr>
                            <m:t>𝑒𝑥𝑖𝑡</m:t>
                          </m:r>
                        </m:e>
                      </m:d>
                      <m:r>
                        <a:rPr lang="en-US" sz="1600" i="1">
                          <a:latin typeface="Cambria Math" panose="02040503050406030204" pitchFamily="18" charset="0"/>
                        </a:rPr>
                        <m:t>=</m:t>
                      </m:r>
                      <m:r>
                        <a:rPr lang="en-US" sz="1600" b="0" i="1" smtClean="0">
                          <a:latin typeface="Cambria Math" panose="02040503050406030204" pitchFamily="18" charset="0"/>
                        </a:rPr>
                        <m:t>1.0</m:t>
                      </m:r>
                    </m:oMath>
                  </m:oMathPara>
                </a14:m>
                <a:endParaRPr lang="en-US" sz="1600" dirty="0">
                  <a:latin typeface="Calibri"/>
                  <a:cs typeface="Calibri"/>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0" i="1" smtClean="0">
                              <a:latin typeface="Cambria Math" panose="02040503050406030204" pitchFamily="18" charset="0"/>
                            </a:rPr>
                            <m:t>−</m:t>
                          </m:r>
                          <m:r>
                            <a:rPr lang="en-US" sz="1600" i="1">
                              <a:latin typeface="Cambria Math" panose="02040503050406030204" pitchFamily="18" charset="0"/>
                            </a:rPr>
                            <m:t>10,</m:t>
                          </m:r>
                          <m:r>
                            <a:rPr lang="en-US" sz="1600" i="1">
                              <a:latin typeface="Cambria Math" panose="02040503050406030204" pitchFamily="18" charset="0"/>
                            </a:rPr>
                            <m:t>𝑥</m:t>
                          </m:r>
                        </m:e>
                        <m:e>
                          <m:r>
                            <a:rPr lang="en-US" sz="1600" b="0" i="1" smtClean="0">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𝑒𝑥𝑖𝑡</m:t>
                          </m:r>
                        </m:e>
                      </m:d>
                      <m:r>
                        <a:rPr lang="en-US" sz="1600" i="1">
                          <a:latin typeface="Cambria Math" panose="02040503050406030204" pitchFamily="18" charset="0"/>
                        </a:rPr>
                        <m:t>=1.0</m:t>
                      </m:r>
                    </m:oMath>
                  </m:oMathPara>
                </a14:m>
                <a:endParaRPr lang="en-US" sz="1600" dirty="0">
                  <a:latin typeface="Calibri"/>
                  <a:cs typeface="Calibri"/>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686550" y="1600200"/>
                <a:ext cx="2305050" cy="1750479"/>
              </a:xfrm>
              <a:prstGeom prst="rect">
                <a:avLst/>
              </a:prstGeom>
              <a:blipFill>
                <a:blip r:embed="rId7"/>
                <a:stretch>
                  <a:fillRect/>
                </a:stretch>
              </a:blipFill>
            </p:spPr>
            <p:txBody>
              <a:bodyPr/>
              <a:lstStyle/>
              <a:p>
                <a:r>
                  <a:rPr lang="en-SE">
                    <a:noFill/>
                  </a:rPr>
                  <a:t> </a:t>
                </a:r>
              </a:p>
            </p:txBody>
          </p:sp>
        </mc:Fallback>
      </mc:AlternateContent>
      <p:sp>
        <p:nvSpPr>
          <p:cNvPr id="39" name="Rounded Rectangle 38"/>
          <p:cNvSpPr/>
          <p:nvPr/>
        </p:nvSpPr>
        <p:spPr>
          <a:xfrm>
            <a:off x="6743700" y="2000250"/>
            <a:ext cx="2141658" cy="15049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0D421951-EDCB-4BC3-BFCE-069E2991CFAB}"/>
                  </a:ext>
                </a:extLst>
              </p:cNvPr>
              <p:cNvSpPr>
                <a:spLocks noGrp="1"/>
              </p:cNvSpPr>
              <p:nvPr>
                <p:ph idx="1"/>
              </p:nvPr>
            </p:nvSpPr>
            <p:spPr>
              <a:xfrm>
                <a:off x="285750" y="4718622"/>
                <a:ext cx="8515350" cy="1932698"/>
              </a:xfrm>
            </p:spPr>
            <p:txBody>
              <a:bodyPr>
                <a:normAutofit fontScale="92500" lnSpcReduction="20000"/>
              </a:bodyPr>
              <a:lstStyle/>
              <a:p>
                <a:r>
                  <a:rPr lang="en-US" dirty="0"/>
                  <a:t>In the 4 episodes, we see 4 transitions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3 of them go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𝐷</m:t>
                    </m:r>
                  </m:oMath>
                </a14:m>
                <a:r>
                  <a:rPr lang="en-US" dirty="0"/>
                  <a:t>, and one goes to next state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i="1" dirty="0" smtClean="0">
                        <a:latin typeface="Cambria Math" panose="02040503050406030204" pitchFamily="18" charset="0"/>
                      </a:rPr>
                      <m:t>𝐴</m:t>
                    </m:r>
                  </m:oMath>
                </a14:m>
                <a:r>
                  <a:rPr lang="en-US" dirty="0"/>
                  <a:t>, each w. reward </a:t>
                </a:r>
                <a14:m>
                  <m:oMath xmlns:m="http://schemas.openxmlformats.org/officeDocument/2006/math">
                    <m:r>
                      <a:rPr lang="en-US" b="0" i="1" smtClean="0">
                        <a:latin typeface="Cambria Math" panose="02040503050406030204" pitchFamily="18" charset="0"/>
                      </a:rPr>
                      <m:t>−1</m:t>
                    </m:r>
                  </m:oMath>
                </a14:m>
                <a:r>
                  <a:rPr lang="en-US" dirty="0"/>
                  <a:t>. </a:t>
                </a:r>
                <a:r>
                  <a:rPr lang="en-US" sz="3100" dirty="0"/>
                  <a:t>Hence </a:t>
                </a:r>
                <a14:m>
                  <m:oMath xmlns:m="http://schemas.openxmlformats.org/officeDocument/2006/math">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𝐷</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m:t>
                    </m:r>
                    <m:r>
                      <a:rPr lang="en-US" sz="3100" i="1" smtClean="0">
                        <a:latin typeface="Cambria Math" panose="02040503050406030204" pitchFamily="18" charset="0"/>
                      </a:rPr>
                      <m:t>0</m:t>
                    </m:r>
                    <m:r>
                      <a:rPr lang="en-US" sz="3100" i="1">
                        <a:latin typeface="Cambria Math" panose="02040503050406030204" pitchFamily="18" charset="0"/>
                      </a:rPr>
                      <m:t>.75</m:t>
                    </m:r>
                    <m:r>
                      <a:rPr lang="en-US" sz="3100" b="0" i="1" smtClean="0">
                        <a:latin typeface="Cambria Math" panose="02040503050406030204" pitchFamily="18" charset="0"/>
                      </a:rPr>
                      <m:t>;</m:t>
                    </m:r>
                    <m:r>
                      <a:rPr lang="en-US" sz="3100" i="1">
                        <a:latin typeface="Cambria Math" panose="02040503050406030204" pitchFamily="18" charset="0"/>
                      </a:rPr>
                      <m:t>𝑝</m:t>
                    </m:r>
                    <m:d>
                      <m:dPr>
                        <m:ctrlPr>
                          <a:rPr lang="en-US" sz="3100" i="1">
                            <a:latin typeface="Cambria Math" panose="02040503050406030204" pitchFamily="18" charset="0"/>
                          </a:rPr>
                        </m:ctrlPr>
                      </m:dPr>
                      <m:e>
                        <m:r>
                          <a:rPr lang="en-US" sz="3100" i="1">
                            <a:latin typeface="Cambria Math" panose="02040503050406030204" pitchFamily="18" charset="0"/>
                          </a:rPr>
                          <m:t>−1,</m:t>
                        </m:r>
                        <m:r>
                          <a:rPr lang="en-US" sz="3100" i="1">
                            <a:latin typeface="Cambria Math" panose="02040503050406030204" pitchFamily="18" charset="0"/>
                          </a:rPr>
                          <m:t>𝐴</m:t>
                        </m:r>
                      </m:e>
                      <m:e>
                        <m:r>
                          <a:rPr lang="en-US" sz="3100" i="1">
                            <a:latin typeface="Cambria Math" panose="02040503050406030204" pitchFamily="18" charset="0"/>
                          </a:rPr>
                          <m:t>𝐶</m:t>
                        </m:r>
                        <m:r>
                          <a:rPr lang="en-US" sz="3100" i="1">
                            <a:latin typeface="Cambria Math" panose="02040503050406030204" pitchFamily="18" charset="0"/>
                          </a:rPr>
                          <m:t>,</m:t>
                        </m:r>
                        <m:r>
                          <a:rPr lang="en-US" sz="3100" i="1">
                            <a:latin typeface="Cambria Math" panose="02040503050406030204" pitchFamily="18" charset="0"/>
                          </a:rPr>
                          <m:t>𝑟</m:t>
                        </m:r>
                      </m:e>
                    </m:d>
                    <m:r>
                      <a:rPr lang="en-US" sz="3100" i="1">
                        <a:latin typeface="Cambria Math" panose="02040503050406030204" pitchFamily="18" charset="0"/>
                      </a:rPr>
                      <m:t>=0.25</m:t>
                    </m:r>
                  </m:oMath>
                </a14:m>
                <a:r>
                  <a:rPr lang="en-US" sz="3100" dirty="0">
                    <a:latin typeface="Calibri"/>
                    <a:cs typeface="Calibri"/>
                  </a:rPr>
                  <a:t>.</a:t>
                </a:r>
              </a:p>
              <a:p>
                <a:pPr lvl="1"/>
                <a:endParaRPr lang="en-US" dirty="0">
                  <a:latin typeface="Calibri"/>
                  <a:cs typeface="Calibri"/>
                </a:endParaRPr>
              </a:p>
              <a:p>
                <a:endParaRPr lang="en-SE" dirty="0"/>
              </a:p>
            </p:txBody>
          </p:sp>
        </mc:Choice>
        <mc:Fallback xmlns="">
          <p:sp>
            <p:nvSpPr>
              <p:cNvPr id="43" name="Content Placeholder 2">
                <a:extLst>
                  <a:ext uri="{FF2B5EF4-FFF2-40B4-BE49-F238E27FC236}">
                    <a16:creationId xmlns:a16="http://schemas.microsoft.com/office/drawing/2014/main" id="{0D421951-EDCB-4BC3-BFCE-069E2991CFAB}"/>
                  </a:ext>
                </a:extLst>
              </p:cNvPr>
              <p:cNvSpPr>
                <a:spLocks noGrp="1" noRot="1" noChangeAspect="1" noMove="1" noResize="1" noEditPoints="1" noAdjustHandles="1" noChangeArrowheads="1" noChangeShapeType="1" noTextEdit="1"/>
              </p:cNvSpPr>
              <p:nvPr>
                <p:ph idx="1"/>
              </p:nvPr>
            </p:nvSpPr>
            <p:spPr>
              <a:xfrm>
                <a:off x="285750" y="4718622"/>
                <a:ext cx="8515350" cy="1932698"/>
              </a:xfrm>
              <a:blipFill>
                <a:blip r:embed="rId8"/>
                <a:stretch>
                  <a:fillRect l="-1503" t="-8833" b="-8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2B3984E-9F2E-4483-9D96-6E17B1249CA0}"/>
                  </a:ext>
                </a:extLst>
              </p:cNvPr>
              <p:cNvSpPr/>
              <p:nvPr/>
            </p:nvSpPr>
            <p:spPr>
              <a:xfrm>
                <a:off x="6991219" y="1589465"/>
                <a:ext cx="11437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SE" dirty="0"/>
              </a:p>
            </p:txBody>
          </p:sp>
        </mc:Choice>
        <mc:Fallback xmlns="">
          <p:sp>
            <p:nvSpPr>
              <p:cNvPr id="3" name="Rectangle 2">
                <a:extLst>
                  <a:ext uri="{FF2B5EF4-FFF2-40B4-BE49-F238E27FC236}">
                    <a16:creationId xmlns:a16="http://schemas.microsoft.com/office/drawing/2014/main" id="{62B3984E-9F2E-4483-9D96-6E17B1249CA0}"/>
                  </a:ext>
                </a:extLst>
              </p:cNvPr>
              <p:cNvSpPr>
                <a:spLocks noRot="1" noChangeAspect="1" noMove="1" noResize="1" noEditPoints="1" noAdjustHandles="1" noChangeArrowheads="1" noChangeShapeType="1" noTextEdit="1"/>
              </p:cNvSpPr>
              <p:nvPr/>
            </p:nvSpPr>
            <p:spPr>
              <a:xfrm>
                <a:off x="6991219" y="1589465"/>
                <a:ext cx="1143775" cy="369332"/>
              </a:xfrm>
              <a:prstGeom prst="rect">
                <a:avLst/>
              </a:prstGeom>
              <a:blipFill>
                <a:blip r:embed="rId9"/>
                <a:stretch>
                  <a:fillRect b="-8333"/>
                </a:stretch>
              </a:blipFill>
            </p:spPr>
            <p:txBody>
              <a:bodyPr/>
              <a:lstStyle/>
              <a:p>
                <a:r>
                  <a:rPr lang="en-SE">
                    <a:noFill/>
                  </a:rPr>
                  <a:t> </a:t>
                </a:r>
              </a:p>
            </p:txBody>
          </p:sp>
        </mc:Fallback>
      </mc:AlternateContent>
      <p:sp>
        <p:nvSpPr>
          <p:cNvPr id="45" name="Rounded Rectangle 32">
            <a:extLst>
              <a:ext uri="{FF2B5EF4-FFF2-40B4-BE49-F238E27FC236}">
                <a16:creationId xmlns:a16="http://schemas.microsoft.com/office/drawing/2014/main" id="{1507921D-25A0-4DDC-B01B-DB5AB042681C}"/>
              </a:ext>
            </a:extLst>
          </p:cNvPr>
          <p:cNvSpPr/>
          <p:nvPr/>
        </p:nvSpPr>
        <p:spPr>
          <a:xfrm>
            <a:off x="4638674" y="3637818"/>
            <a:ext cx="1714500" cy="9715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6" name="Slide Number Placeholder 3">
            <a:extLst>
              <a:ext uri="{FF2B5EF4-FFF2-40B4-BE49-F238E27FC236}">
                <a16:creationId xmlns:a16="http://schemas.microsoft.com/office/drawing/2014/main" id="{FEE6FA0A-1411-48E1-869B-EF738966C431}"/>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60</a:t>
            </a:fld>
            <a:endParaRPr lang="en-US" altLang="zh-CN" dirty="0"/>
          </a:p>
        </p:txBody>
      </p:sp>
    </p:spTree>
    <p:extLst>
      <p:ext uri="{BB962C8B-B14F-4D97-AF65-F5344CB8AC3E}">
        <p14:creationId xmlns:p14="http://schemas.microsoft.com/office/powerpoint/2010/main" val="35172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44" grpId="0"/>
      <p:bldP spid="38" grpId="0"/>
      <p:bldP spid="39"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D570-48D3-46D8-837A-4E6ADDCF2D2C}"/>
              </a:ext>
            </a:extLst>
          </p:cNvPr>
          <p:cNvSpPr>
            <a:spLocks noGrp="1"/>
          </p:cNvSpPr>
          <p:nvPr>
            <p:ph type="title"/>
          </p:nvPr>
        </p:nvSpPr>
        <p:spPr/>
        <p:txBody>
          <a:bodyPr/>
          <a:lstStyle/>
          <a:p>
            <a:r>
              <a:rPr lang="en-US" dirty="0"/>
              <a:t>An Example MDP</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DA2C53-8BEC-4003-9848-76B95A67D15F}"/>
                  </a:ext>
                </a:extLst>
              </p:cNvPr>
              <p:cNvSpPr>
                <a:spLocks noGrp="1"/>
              </p:cNvSpPr>
              <p:nvPr>
                <p:ph idx="1"/>
              </p:nvPr>
            </p:nvSpPr>
            <p:spPr>
              <a:xfrm>
                <a:off x="457200" y="1066800"/>
                <a:ext cx="8229600" cy="1600200"/>
              </a:xfrm>
            </p:spPr>
            <p:txBody>
              <a:bodyPr>
                <a:normAutofit fontScale="47500" lnSpcReduction="20000"/>
              </a:bodyPr>
              <a:lstStyle/>
              <a:p>
                <a:r>
                  <a:rPr lang="en-US" dirty="0"/>
                  <a:t>Green nodes denote 3 states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Red nodes denote 2 possible actions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dirty="0"/>
                  <a:t> in each state. Each red node can also be denoted as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a:t>
                </a:r>
              </a:p>
              <a:p>
                <a:r>
                  <a:rPr lang="en-US" dirty="0"/>
                  <a:t>Agent taking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may get different reward </a:t>
                </a:r>
                <a14:m>
                  <m:oMath xmlns:m="http://schemas.openxmlformats.org/officeDocument/2006/math">
                    <m:r>
                      <a:rPr lang="en-US" b="0" i="1" smtClean="0">
                        <a:latin typeface="Cambria Math" panose="02040503050406030204" pitchFamily="18" charset="0"/>
                      </a:rPr>
                      <m:t>𝑟</m:t>
                    </m:r>
                  </m:oMath>
                </a14:m>
                <a:r>
                  <a:rPr lang="en-US" dirty="0"/>
                  <a:t> and next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denoted as 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due to environment uncertainty (all rewards are 0 expect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show in fig).</a:t>
                </a:r>
              </a:p>
              <a:p>
                <a:r>
                  <a:rPr lang="en-US" dirty="0"/>
                  <a:t>State transition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r>
                  <a:rPr lang="en-US" dirty="0"/>
                  <a:t> is atomic. You can remove all red nodes and draw a single transition between green nodes.</a:t>
                </a:r>
              </a:p>
            </p:txBody>
          </p:sp>
        </mc:Choice>
        <mc:Fallback xmlns="">
          <p:sp>
            <p:nvSpPr>
              <p:cNvPr id="3" name="Content Placeholder 2">
                <a:extLst>
                  <a:ext uri="{FF2B5EF4-FFF2-40B4-BE49-F238E27FC236}">
                    <a16:creationId xmlns:a16="http://schemas.microsoft.com/office/drawing/2014/main" id="{15DA2C53-8BEC-4003-9848-76B95A67D15F}"/>
                  </a:ext>
                </a:extLst>
              </p:cNvPr>
              <p:cNvSpPr>
                <a:spLocks noGrp="1" noRot="1" noChangeAspect="1" noMove="1" noResize="1" noEditPoints="1" noAdjustHandles="1" noChangeArrowheads="1" noChangeShapeType="1" noTextEdit="1"/>
              </p:cNvSpPr>
              <p:nvPr>
                <p:ph idx="1"/>
              </p:nvPr>
            </p:nvSpPr>
            <p:spPr>
              <a:xfrm>
                <a:off x="457200" y="1066800"/>
                <a:ext cx="8229600" cy="1600200"/>
              </a:xfrm>
              <a:blipFill>
                <a:blip r:embed="rId2"/>
                <a:stretch>
                  <a:fillRect l="-222" t="-3422" r="-7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C6112A-F651-4925-9EFE-29AD3979C4FB}"/>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83824E9D-00AD-4B13-8F9B-A9D3B245AECA}"/>
              </a:ext>
            </a:extLst>
          </p:cNvPr>
          <p:cNvPicPr>
            <a:picLocks noChangeAspect="1"/>
          </p:cNvPicPr>
          <p:nvPr/>
        </p:nvPicPr>
        <p:blipFill>
          <a:blip r:embed="rId3"/>
          <a:stretch>
            <a:fillRect/>
          </a:stretch>
        </p:blipFill>
        <p:spPr>
          <a:xfrm>
            <a:off x="2049354" y="2667000"/>
            <a:ext cx="5045291" cy="4004089"/>
          </a:xfrm>
          <a:prstGeom prst="rect">
            <a:avLst/>
          </a:prstGeom>
        </p:spPr>
      </p:pic>
    </p:spTree>
    <p:extLst>
      <p:ext uri="{BB962C8B-B14F-4D97-AF65-F5344CB8AC3E}">
        <p14:creationId xmlns:p14="http://schemas.microsoft.com/office/powerpoint/2010/main" val="3650143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average cross-track error (</a:t>
                </a:r>
                <a:r>
                  <a:rPr lang="en-US" sz="2000" dirty="0" err="1"/>
                  <a:t>cte</a:t>
                </a:r>
                <a:r>
                  <a:rPr lang="en-US" sz="2000" dirty="0"/>
                  <a:t>), computed at the end of each simulation episode, as sum of squares of </a:t>
                </a:r>
                <a:r>
                  <a:rPr lang="en-US" sz="2000" dirty="0" err="1"/>
                  <a:t>ctes</a:t>
                </a:r>
                <a:r>
                  <a:rPr lang="en-US" sz="2000" dirty="0"/>
                  <a:t> for N timesteps divided by N.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3815</TotalTime>
  <Words>10300</Words>
  <Application>Microsoft Office PowerPoint</Application>
  <PresentationFormat>On-screen Show (4:3)</PresentationFormat>
  <Paragraphs>1191</Paragraphs>
  <Slides>60</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cmmi10</vt:lpstr>
      <vt:lpstr>Helvetica Neue</vt:lpstr>
      <vt:lpstr>Palatino</vt:lpstr>
      <vt:lpstr>Arial</vt:lpstr>
      <vt:lpstr>Calibri</vt:lpstr>
      <vt:lpstr>Cambria Math</vt:lpstr>
      <vt:lpstr>Tahoma</vt:lpstr>
      <vt:lpstr>Default Design</vt:lpstr>
      <vt:lpstr>L7.1  MDP Planning</vt:lpstr>
      <vt:lpstr>Reinforcement Learning (RL)</vt:lpstr>
      <vt:lpstr>Model-Based vs. Model-Free</vt:lpstr>
      <vt:lpstr>Overview of RL Algorithms</vt:lpstr>
      <vt:lpstr>Markov Decision Process (MDP)</vt:lpstr>
      <vt:lpstr>MDP Quiz</vt:lpstr>
      <vt:lpstr>An Example MDP</vt:lpstr>
      <vt:lpstr>RL Reward Function</vt:lpstr>
      <vt:lpstr>Amazon DeepRacer</vt:lpstr>
      <vt:lpstr>PowerPoint Presentation</vt:lpstr>
      <vt:lpstr>Example Reward Function</vt:lpstr>
      <vt:lpstr>MDP Search Tree</vt:lpstr>
      <vt:lpstr>Preventing Infinite Rewards</vt:lpstr>
      <vt:lpstr>Discounting</vt:lpstr>
      <vt:lpstr>Discounting Example</vt:lpstr>
      <vt:lpstr>The Big Picture</vt:lpstr>
      <vt:lpstr>Known MDP</vt:lpstr>
      <vt:lpstr>Bellman Expectation Equations</vt:lpstr>
      <vt:lpstr>Bellman Optimality Equations</vt:lpstr>
      <vt:lpstr>Backup Diagrams</vt:lpstr>
      <vt:lpstr>v(s) vs. q(s,a)</vt:lpstr>
      <vt:lpstr>Policy Evaluation</vt:lpstr>
      <vt:lpstr>Simplfied Bellman Equations for Deterministic Env</vt:lpstr>
      <vt:lpstr>Grid World1: Policy Evaluation</vt:lpstr>
      <vt:lpstr>Iterative Policy Evaluation</vt:lpstr>
      <vt:lpstr>Iterative Policy Evaluation Example</vt:lpstr>
      <vt:lpstr>Iterative Policy Evaluation Example</vt:lpstr>
      <vt:lpstr>Iterative Policy Evaluation Results</vt:lpstr>
      <vt:lpstr>Policy Iteration</vt:lpstr>
      <vt:lpstr>Policy Iteration Illustration</vt:lpstr>
      <vt:lpstr>Policy Iteration Example</vt:lpstr>
      <vt:lpstr>PowerPoint Presentation</vt:lpstr>
      <vt:lpstr>PowerPoint Presentation</vt:lpstr>
      <vt:lpstr>PowerPoint Presentation</vt:lpstr>
      <vt:lpstr>Another PI Example</vt:lpstr>
      <vt:lpstr>Value Iteration</vt:lpstr>
      <vt:lpstr>Generalized Policy Iteration (GPI)</vt:lpstr>
      <vt:lpstr>Modified Policy Iteration</vt:lpstr>
      <vt:lpstr>Toy Example</vt:lpstr>
      <vt:lpstr>MiniGW Example</vt:lpstr>
      <vt:lpstr>MiniGW Setup</vt:lpstr>
      <vt:lpstr>Iter1 Policy Evaluation of Random Policy</vt:lpstr>
      <vt:lpstr>Iter1 Policy Improvement</vt:lpstr>
      <vt:lpstr>Iter2 Policy Evaluation of Det Policy</vt:lpstr>
      <vt:lpstr>Iter2 Policy Improvement</vt:lpstr>
      <vt:lpstr>MiniGW Example</vt:lpstr>
      <vt:lpstr>Iter1 Policy Evaluation of Random Policy</vt:lpstr>
      <vt:lpstr>Iter1 Policy Improvement</vt:lpstr>
      <vt:lpstr>Iter2 Policy Evaluation of Det Policy</vt:lpstr>
      <vt:lpstr>Iter2 Policy Improvement</vt:lpstr>
      <vt:lpstr>MiniGW Example</vt:lpstr>
      <vt:lpstr>Value Iteration w. Det Env: 1st Iteration</vt:lpstr>
      <vt:lpstr>Value Iteration w. Det Env: 2nd Iteration</vt:lpstr>
      <vt:lpstr>MiniGW Example</vt:lpstr>
      <vt:lpstr>Value Iteration w. Sto Env: 1st Iteration</vt:lpstr>
      <vt:lpstr>Value Iteration w. Sto Env: 2nd Iteration</vt:lpstr>
      <vt:lpstr>Value Iteration w. Sto Env: after Convergence</vt:lpstr>
      <vt:lpstr>MiniGW Example</vt:lpstr>
      <vt:lpstr>Model-Based RL</vt:lpstr>
      <vt:lpstr>MiniGW: Model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L8  Model-based RL</dc:title>
  <dc:creator>Zonghua Gu</dc:creator>
  <cp:lastModifiedBy>Zonghua Gu</cp:lastModifiedBy>
  <cp:revision>213</cp:revision>
  <dcterms:created xsi:type="dcterms:W3CDTF">2020-05-13T19:01:03Z</dcterms:created>
  <dcterms:modified xsi:type="dcterms:W3CDTF">2021-05-19T17:07:11Z</dcterms:modified>
</cp:coreProperties>
</file>